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13.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notesSlides/notesSlide3.xml" ContentType="application/vnd.openxmlformats-officedocument.presentationml.notesSlide+xml"/>
  <Override PartName="/ppt/slides/slide17.xml" ContentType="application/vnd.openxmlformats-officedocument.presentationml.slide+xml"/>
  <Override PartName="/ppt/notesSlides/notesSlide19.xml" ContentType="application/vnd.openxmlformats-officedocument.presentationml.notesSlide+xml"/>
  <Override PartName="/ppt/slides/slide13.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0.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notesSlides/notesSlide15.xml" ContentType="application/vnd.openxmlformats-officedocument.presentationml.notes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1.xml" ContentType="application/vnd.openxmlformats-officedocument.presentationml.slide+xml"/>
  <Override PartName="/ppt/notesSlides/notesSlide14.xml" ContentType="application/vnd.openxmlformats-officedocument.presentationml.notesSlide+xml"/>
  <Override PartName="/ppt/slideLayouts/slideLayout8.xml" ContentType="application/vnd.openxmlformats-officedocument.presentationml.slideLayout+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slideLayouts/slideLayout2.xml" ContentType="application/vnd.openxmlformats-officedocument.presentationml.slideLayout+xml"/>
  <Override PartName="/ppt/slides/slide5.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s/slide14.xml" ContentType="application/vnd.openxmlformats-officedocument.presentationml.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theme/theme2.xml" ContentType="application/vnd.openxmlformats-officedocument.theme+xml"/>
  <Override PartName="/ppt/slideLayouts/slideLayout11.xml" ContentType="application/vnd.openxmlformats-officedocument.presentationml.slideLayout+xml"/>
  <Override PartName="/ppt/notesSlides/notesSlide17.xml" ContentType="application/vnd.openxmlformats-officedocument.presentationml.notesSlide+xml"/>
  <Override PartName="/ppt/slides/slide2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slides/slide16.xml" ContentType="application/vnd.openxmlformats-officedocument.presentationml.slide+xml"/>
  <Override PartName="/ppt/slideLayouts/slideLayout1.xml" ContentType="application/vnd.openxmlformats-officedocument.presentationml.slideLayout+xml"/>
  <Override PartName="/ppt/slides/slide2.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Layouts/slideLayout6.xml" ContentType="application/vnd.openxmlformats-officedocument.presentationml.slideLayout+xml"/>
  <Override PartName="/ppt/notesSlides/notesSlide12.xml" ContentType="application/vnd.openxmlformats-officedocument.presentationml.notesSlide+xml"/>
  <Override PartName="/ppt/notesSlides/notesSlide22.xml" ContentType="application/vnd.openxmlformats-officedocument.presentationml.notesSlide+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notesMasterIdLst>
    <p:notesMasterId r:id="rId2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Lst>
  <p:sldSz cx="12192000" cy="6858000"/>
  <p:notesSz cx="6858000" cy="9144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378" y="90"/>
      </p:cViewPr>
      <p:guideLst>
        <p:guide pos="3840"/>
        <p:guide pos="2160" orient="horz"/>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notesMaster" Target="notesMasters/notesMaster1.xml"/><Relationship Id="rId29" Type="http://schemas.openxmlformats.org/officeDocument/2006/relationships/presProps" Target="presProps.xml" /><Relationship Id="rId30" Type="http://schemas.openxmlformats.org/officeDocument/2006/relationships/tableStyles" Target="tableStyles.xml" /><Relationship Id="rId31"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3632E96E-41F7-40C5-8419-297958CC00FA}" type="datetimeFigureOut">
              <a:rPr lang="en-US"/>
              <a:t>10/30/2013</a:t>
            </a:fld>
            <a:endParaRPr lang="en-US"/>
          </a:p>
        </p:txBody>
      </p:sp>
      <p:sp>
        <p:nvSpPr>
          <p:cNvPr id="4" name="Slide Image Placeholder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2E6999B8-B6B4-4561-A3CD-BBCDAB9FC9D9}"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a:xfrm>
            <a:off x="685800" y="1143000"/>
            <a:ext cx="5486400" cy="3086100"/>
          </a:xfrm>
        </p:spPr>
      </p:sp>
      <p:sp>
        <p:nvSpPr>
          <p:cNvPr id="3" name="Notes Placeholder 2"/>
          <p:cNvSpPr>
            <a:spLocks noGrp="1"/>
          </p:cNvSpPr>
          <p:nvPr>
            <p:ph type="body" idx="1"/>
          </p:nvPr>
        </p:nvSpPr>
        <p:spPr bwMode="auto"/>
        <p:txBody>
          <a:bodyPr/>
          <a:lstStyle/>
          <a:p>
            <a:pPr>
              <a:defRPr/>
            </a:pPr>
            <a:endParaRPr lang="en-US">
              <a:latin typeface="Arial"/>
              <a:cs typeface="Arial"/>
            </a:endParaRPr>
          </a:p>
        </p:txBody>
      </p:sp>
      <p:sp>
        <p:nvSpPr>
          <p:cNvPr id="4" name="Slide Number Placeholder 3"/>
          <p:cNvSpPr>
            <a:spLocks noGrp="1"/>
          </p:cNvSpPr>
          <p:nvPr>
            <p:ph type="sldNum" sz="quarter" idx="10"/>
          </p:nvPr>
        </p:nvSpPr>
        <p:spPr bwMode="auto"/>
        <p:txBody>
          <a:bodyPr/>
          <a:lstStyle/>
          <a:p>
            <a:pPr>
              <a:defRPr/>
            </a:pPr>
            <a:fld id="{2E6999B8-B6B4-4561-A3CD-BBCDAB9FC9D9}" type="slidenum">
              <a:rPr lang="en-US"/>
              <a:t>1</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0567912-14CE-7E3A-58C7-F98495FFFB6B}" type="slidenum">
              <a:rPr/>
              <a:t/>
            </a:fld>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4183F20-02D8-00BA-380B-3BB434A869C0}" type="slidenum">
              <a:rPr/>
              <a:t/>
            </a:fld>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0221738-2631-4E8F-8039-E0BD1671988D}" type="slidenum">
              <a:rPr/>
              <a:t/>
            </a:fld>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4E94D13-2506-329C-2F9E-1C7F7DBCED9A}" type="slidenum">
              <a:rPr/>
              <a:t/>
            </a:fld>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D7BFD87-74F3-E175-5AE7-047394F6380C}" type="slidenum">
              <a:rPr/>
              <a:t/>
            </a:fld>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09D3C6-B1EC-C36B-13E8-B68E33C5C36C}" type="slidenum">
              <a:rPr/>
              <a:t/>
            </a:fld>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77379E9-7520-AF6C-1D4D-F8503702D8A4}" type="slidenum">
              <a:rPr/>
              <a:t/>
            </a:fld>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1F1DC10-965E-E8EB-6F10-6E6EACA3BD00}" type="slidenum">
              <a:rPr/>
              <a:t/>
            </a:fld>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36CE640-B227-FF81-393F-F6ABD4D15317}" type="slidenum">
              <a:rPr/>
              <a:t/>
            </a:fld>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B0BDF73-B1B7-3169-A5BD-1A96AF08D2BB}" type="slidenum">
              <a:rPr/>
              <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3E6D5F9-3164-308B-8F52-2FD5F6BE3A4C}" type="slidenum">
              <a:rPr/>
              <a:t/>
            </a:fld>
            <a:endParaRPr/>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24A2E62-7849-11D7-C1F0-3C3EA6CD1568}" type="slidenum">
              <a:rPr/>
              <a:t/>
            </a:fld>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CA3ED1B-FB4E-6997-7DD3-61F6C4982DD7}" type="slidenum">
              <a:rPr/>
              <a:t/>
            </a:fld>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F342BEE-366D-1D5B-771E-3838408BB768}" type="slidenum">
              <a:rPr/>
              <a:t/>
            </a:fld>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1D0859E-5182-7BC7-5154-0D06A07D59FF}" type="slidenum">
              <a:rPr/>
              <a:t/>
            </a:fld>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4D9E39F-8125-32FC-8844-6DCBA92509BF}" type="slidenum">
              <a:rPr/>
              <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9B4124A-5A58-04A5-412A-BA3AB5CC1EFC}" type="slidenum">
              <a:rPr/>
              <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64D6C07-AC07-3F7A-3246-2EF482D5BC7A}" type="slidenum">
              <a:rPr/>
              <a:t/>
            </a:fld>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CB7A28C-DAE7-7A03-DEB5-B93E2DCC96EA}" type="slidenum">
              <a:rPr/>
              <a:t/>
            </a:fld>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2920DD7-7098-83E6-26B5-100BB6E80015}" type="slidenum">
              <a:rPr/>
              <a:t/>
            </a:fld>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985024E-8B9E-E3CC-ADD6-E74F43E931A5}" type="slidenum">
              <a:rPr/>
              <a:t/>
            </a:fld>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2165DB1-DAA6-52E4-E83C-78E63C91A093}" type="slidenum">
              <a:rPr/>
              <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A534FC0-C60D-0A47-24BD-CE3D716E6108}" type="slidenum">
              <a:rPr/>
              <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itle" userDrawn="1">
  <p:cSld name="Title Slide">
    <p:bg>
      <p:bgPr shadeToTitle="0">
        <a:blipFill>
          <a:blip r:embed="rId2">
            <a:lum/>
          </a:blip>
          <a:stretch/>
        </a:blipFill>
      </p:bgPr>
    </p:bg>
    <p:spTree>
      <p:nvGrpSpPr>
        <p:cNvPr id="1" name=""/>
        <p:cNvGrpSpPr/>
        <p:nvPr/>
      </p:nvGrpSpPr>
      <p:grpSpPr bwMode="auto">
        <a:xfrm>
          <a:off x="0" y="0"/>
          <a:ext cx="0" cy="0"/>
          <a:chOff x="0" y="0"/>
          <a:chExt cx="0" cy="0"/>
        </a:xfrm>
      </p:grpSpPr>
      <p:sp>
        <p:nvSpPr>
          <p:cNvPr id="7" name="Прямоугольник 6"/>
          <p:cNvSpPr/>
          <p:nvPr userDrawn="1"/>
        </p:nvSpPr>
        <p:spPr bwMode="auto">
          <a:xfrm flipH="1" flipV="1">
            <a:off x="5054215" y="7875"/>
            <a:ext cx="2243654" cy="6849349"/>
          </a:xfrm>
          <a:prstGeom prst="rect">
            <a:avLst/>
          </a:prstGeom>
          <a:solidFill>
            <a:srgbClr val="6E9A26">
              <a:alpha val="35000"/>
            </a:srgbClr>
          </a:solidFill>
          <a:ln>
            <a:noFill/>
          </a:ln>
        </p:spPr>
      </p:sp>
      <p:sp>
        <p:nvSpPr>
          <p:cNvPr id="17" name="Прямоугольник 16"/>
          <p:cNvSpPr/>
          <p:nvPr userDrawn="1"/>
        </p:nvSpPr>
        <p:spPr bwMode="auto">
          <a:xfrm flipH="1" flipV="1">
            <a:off x="6667265" y="12899"/>
            <a:ext cx="410085" cy="6845099"/>
          </a:xfrm>
          <a:prstGeom prst="rect">
            <a:avLst/>
          </a:prstGeom>
          <a:solidFill>
            <a:schemeClr val="bg1">
              <a:alpha val="70000"/>
            </a:schemeClr>
          </a:solidFill>
          <a:ln>
            <a:noFill/>
          </a:ln>
        </p:spPr>
      </p:sp>
      <p:sp>
        <p:nvSpPr>
          <p:cNvPr id="19" name="Прямоугольник 18"/>
          <p:cNvSpPr/>
          <p:nvPr userDrawn="1"/>
        </p:nvSpPr>
        <p:spPr bwMode="auto">
          <a:xfrm flipH="1" flipV="1">
            <a:off x="4863529" y="7871"/>
            <a:ext cx="1052082" cy="6849349"/>
          </a:xfrm>
          <a:prstGeom prst="rect">
            <a:avLst/>
          </a:prstGeom>
          <a:solidFill>
            <a:schemeClr val="bg1">
              <a:alpha val="43000"/>
            </a:schemeClr>
          </a:solidFill>
          <a:ln>
            <a:noFill/>
          </a:ln>
        </p:spPr>
      </p:sp>
      <p:sp>
        <p:nvSpPr>
          <p:cNvPr id="20" name="Прямоугольник 19"/>
          <p:cNvSpPr/>
          <p:nvPr userDrawn="1"/>
        </p:nvSpPr>
        <p:spPr bwMode="auto">
          <a:xfrm flipH="1" flipV="1">
            <a:off x="7620393" y="-6675"/>
            <a:ext cx="386031" cy="6861650"/>
          </a:xfrm>
          <a:prstGeom prst="rect">
            <a:avLst/>
          </a:prstGeom>
          <a:solidFill>
            <a:schemeClr val="bg1">
              <a:alpha val="43000"/>
            </a:schemeClr>
          </a:solidFill>
          <a:ln>
            <a:noFill/>
          </a:ln>
        </p:spPr>
      </p:sp>
      <p:sp>
        <p:nvSpPr>
          <p:cNvPr id="22" name="Прямоугольник 21"/>
          <p:cNvSpPr/>
          <p:nvPr userDrawn="1"/>
        </p:nvSpPr>
        <p:spPr bwMode="auto">
          <a:xfrm flipH="1" flipV="1">
            <a:off x="5915613" y="7866"/>
            <a:ext cx="260426" cy="6849349"/>
          </a:xfrm>
          <a:prstGeom prst="rect">
            <a:avLst/>
          </a:prstGeom>
          <a:solidFill>
            <a:schemeClr val="bg1">
              <a:alpha val="34000"/>
            </a:schemeClr>
          </a:solidFill>
          <a:ln>
            <a:noFill/>
          </a:ln>
        </p:spPr>
      </p:sp>
      <p:sp>
        <p:nvSpPr>
          <p:cNvPr id="23" name="Прямоугольник 22"/>
          <p:cNvSpPr/>
          <p:nvPr userDrawn="1"/>
        </p:nvSpPr>
        <p:spPr bwMode="auto">
          <a:xfrm flipH="1" flipV="1">
            <a:off x="2639615" y="7871"/>
            <a:ext cx="1053141" cy="6849349"/>
          </a:xfrm>
          <a:prstGeom prst="rect">
            <a:avLst/>
          </a:prstGeom>
          <a:solidFill>
            <a:srgbClr val="6E9A26">
              <a:alpha val="41000"/>
            </a:srgbClr>
          </a:solidFill>
          <a:ln>
            <a:noFill/>
          </a:ln>
        </p:spPr>
      </p:sp>
      <p:sp>
        <p:nvSpPr>
          <p:cNvPr id="25" name="Прямоугольник 24"/>
          <p:cNvSpPr/>
          <p:nvPr userDrawn="1"/>
        </p:nvSpPr>
        <p:spPr bwMode="auto">
          <a:xfrm flipH="1" flipV="1">
            <a:off x="8392459" y="7875"/>
            <a:ext cx="1447954" cy="6849349"/>
          </a:xfrm>
          <a:prstGeom prst="rect">
            <a:avLst/>
          </a:prstGeom>
          <a:solidFill>
            <a:schemeClr val="bg1">
              <a:alpha val="26000"/>
            </a:schemeClr>
          </a:solidFill>
          <a:ln>
            <a:noFill/>
          </a:ln>
        </p:spPr>
      </p:sp>
      <p:sp>
        <p:nvSpPr>
          <p:cNvPr id="27" name="Прямоугольник 26"/>
          <p:cNvSpPr/>
          <p:nvPr userDrawn="1"/>
        </p:nvSpPr>
        <p:spPr bwMode="auto">
          <a:xfrm flipH="1" flipV="1">
            <a:off x="8440069" y="7875"/>
            <a:ext cx="390538" cy="6849349"/>
          </a:xfrm>
          <a:prstGeom prst="rect">
            <a:avLst/>
          </a:prstGeom>
          <a:solidFill>
            <a:schemeClr val="bg1">
              <a:alpha val="56000"/>
            </a:schemeClr>
          </a:solidFill>
          <a:ln>
            <a:noFill/>
          </a:ln>
        </p:spPr>
      </p:sp>
      <p:sp>
        <p:nvSpPr>
          <p:cNvPr id="28" name="Прямоугольник 27"/>
          <p:cNvSpPr/>
          <p:nvPr userDrawn="1"/>
        </p:nvSpPr>
        <p:spPr bwMode="auto">
          <a:xfrm flipH="1" flipV="1">
            <a:off x="4863530" y="7871"/>
            <a:ext cx="381367" cy="6849349"/>
          </a:xfrm>
          <a:prstGeom prst="rect">
            <a:avLst/>
          </a:prstGeom>
          <a:solidFill>
            <a:schemeClr val="bg1">
              <a:alpha val="30000"/>
            </a:schemeClr>
          </a:solidFill>
          <a:ln>
            <a:noFill/>
          </a:ln>
        </p:spPr>
      </p:sp>
      <p:sp>
        <p:nvSpPr>
          <p:cNvPr id="29" name="Прямоугольник 28"/>
          <p:cNvSpPr/>
          <p:nvPr userDrawn="1"/>
        </p:nvSpPr>
        <p:spPr bwMode="auto">
          <a:xfrm flipH="1" flipV="1">
            <a:off x="7085130" y="7873"/>
            <a:ext cx="425481" cy="6849349"/>
          </a:xfrm>
          <a:prstGeom prst="rect">
            <a:avLst/>
          </a:prstGeom>
          <a:solidFill>
            <a:schemeClr val="bg1">
              <a:alpha val="44000"/>
            </a:schemeClr>
          </a:solidFill>
          <a:ln>
            <a:noFill/>
          </a:ln>
        </p:spPr>
      </p:sp>
      <p:sp>
        <p:nvSpPr>
          <p:cNvPr id="26" name="Прямоугольник 25"/>
          <p:cNvSpPr/>
          <p:nvPr userDrawn="1"/>
        </p:nvSpPr>
        <p:spPr bwMode="auto">
          <a:xfrm flipH="1" flipV="1">
            <a:off x="3236819" y="-6675"/>
            <a:ext cx="704949" cy="6861650"/>
          </a:xfrm>
          <a:prstGeom prst="rect">
            <a:avLst/>
          </a:prstGeom>
          <a:solidFill>
            <a:schemeClr val="bg1">
              <a:alpha val="49000"/>
            </a:schemeClr>
          </a:solidFill>
          <a:ln>
            <a:noFill/>
          </a:ln>
        </p:spPr>
      </p:sp>
      <p:sp>
        <p:nvSpPr>
          <p:cNvPr id="21" name="Прямоугольник 20"/>
          <p:cNvSpPr/>
          <p:nvPr userDrawn="1"/>
        </p:nvSpPr>
        <p:spPr bwMode="auto">
          <a:xfrm flipH="1" flipV="1">
            <a:off x="4192885" y="7875"/>
            <a:ext cx="567910" cy="6849349"/>
          </a:xfrm>
          <a:prstGeom prst="rect">
            <a:avLst/>
          </a:prstGeom>
          <a:solidFill>
            <a:schemeClr val="bg1">
              <a:alpha val="78000"/>
            </a:schemeClr>
          </a:solidFill>
          <a:ln>
            <a:noFill/>
          </a:ln>
        </p:spPr>
      </p:sp>
      <p:sp>
        <p:nvSpPr>
          <p:cNvPr id="44" name="Прямоугольник 43"/>
          <p:cNvSpPr/>
          <p:nvPr userDrawn="1"/>
        </p:nvSpPr>
        <p:spPr bwMode="auto">
          <a:xfrm flipH="1" flipV="1">
            <a:off x="9363825" y="7873"/>
            <a:ext cx="307005" cy="6849349"/>
          </a:xfrm>
          <a:prstGeom prst="rect">
            <a:avLst/>
          </a:prstGeom>
          <a:solidFill>
            <a:schemeClr val="bg1">
              <a:alpha val="58999"/>
            </a:schemeClr>
          </a:solidFill>
          <a:ln>
            <a:noFill/>
          </a:ln>
        </p:spPr>
      </p:sp>
      <p:sp>
        <p:nvSpPr>
          <p:cNvPr id="46" name="Прямоугольник 45"/>
          <p:cNvSpPr/>
          <p:nvPr userDrawn="1"/>
        </p:nvSpPr>
        <p:spPr bwMode="auto">
          <a:xfrm flipH="1" flipV="1">
            <a:off x="2796586" y="7874"/>
            <a:ext cx="60958" cy="6849349"/>
          </a:xfrm>
          <a:prstGeom prst="rect">
            <a:avLst/>
          </a:prstGeom>
          <a:solidFill>
            <a:schemeClr val="bg1">
              <a:alpha val="78000"/>
            </a:schemeClr>
          </a:solidFill>
          <a:ln>
            <a:noFill/>
          </a:ln>
        </p:spPr>
      </p:sp>
      <p:sp>
        <p:nvSpPr>
          <p:cNvPr id="45" name="Прямоугольник 44"/>
          <p:cNvSpPr/>
          <p:nvPr userDrawn="1"/>
        </p:nvSpPr>
        <p:spPr bwMode="auto">
          <a:xfrm>
            <a:off x="2447594" y="1844823"/>
            <a:ext cx="7776864" cy="3672407"/>
          </a:xfrm>
          <a:prstGeom prst="rect">
            <a:avLst/>
          </a:prstGeom>
          <a:solidFill>
            <a:schemeClr val="bg1"/>
          </a:solidFill>
          <a:ln w="57150" cap="rnd" cmpd="sng">
            <a:noFill/>
            <a:prstDash val="sysDot"/>
          </a:ln>
          <a:effectLst>
            <a:outerShdw blurRad="50800" dist="38100" dir="5400000" algn="t" rotWithShape="0">
              <a:prstClr val="black">
                <a:alpha val="40000"/>
              </a:prstClr>
            </a:outerShdw>
          </a:effectLst>
        </p:spPr>
      </p:sp>
      <p:sp>
        <p:nvSpPr>
          <p:cNvPr id="3" name="Subtitle 2"/>
          <p:cNvSpPr>
            <a:spLocks noGrp="1"/>
          </p:cNvSpPr>
          <p:nvPr>
            <p:ph type="subTitle" idx="1"/>
          </p:nvPr>
        </p:nvSpPr>
        <p:spPr bwMode="auto">
          <a:xfrm>
            <a:off x="3166186" y="4077071"/>
            <a:ext cx="6197638" cy="1152127"/>
          </a:xfrm>
        </p:spPr>
        <p:txBody>
          <a:bodyPr>
            <a:normAutofit/>
          </a:bodyPr>
          <a:lstStyle>
            <a:lvl1pPr marL="0" indent="0" algn="ctr">
              <a:buNone/>
              <a:defRPr sz="2400" b="0" i="0" cap="none" spc="119">
                <a:solidFill>
                  <a:schemeClr val="tx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a:t>Образец подзаголовка</a:t>
            </a:r>
            <a:endParaRPr/>
          </a:p>
        </p:txBody>
      </p:sp>
      <p:sp>
        <p:nvSpPr>
          <p:cNvPr id="10" name="Title 9"/>
          <p:cNvSpPr>
            <a:spLocks noGrp="1"/>
          </p:cNvSpPr>
          <p:nvPr>
            <p:ph type="title"/>
          </p:nvPr>
        </p:nvSpPr>
        <p:spPr bwMode="auto">
          <a:xfrm>
            <a:off x="3181594" y="2204863"/>
            <a:ext cx="6182230" cy="1584175"/>
          </a:xfrm>
        </p:spPr>
        <p:txBody>
          <a:bodyPr>
            <a:normAutofit/>
          </a:bodyPr>
          <a:lstStyle>
            <a:lvl1pPr algn="ctr">
              <a:defRPr sz="4000" cap="small">
                <a:solidFill>
                  <a:schemeClr val="tx2">
                    <a:lumMod val="50000"/>
                  </a:schemeClr>
                </a:solidFill>
              </a:defRPr>
            </a:lvl1pPr>
          </a:lstStyle>
          <a:p>
            <a:pPr>
              <a:defRPr/>
            </a:pPr>
            <a:r>
              <a:rPr/>
              <a:t>Образец заголовка</a:t>
            </a:r>
            <a:endParaRPr/>
          </a:p>
        </p:txBody>
      </p:sp>
      <p:cxnSp>
        <p:nvCxnSpPr>
          <p:cNvPr id="49" name="Прямая соединительная линия 48"/>
          <p:cNvCxnSpPr>
            <a:cxnSpLocks/>
          </p:cNvCxnSpPr>
          <p:nvPr userDrawn="1"/>
        </p:nvCxnSpPr>
        <p:spPr bwMode="auto">
          <a:xfrm>
            <a:off x="3166186" y="3933055"/>
            <a:ext cx="2879640" cy="0"/>
          </a:xfrm>
          <a:prstGeom prst="line">
            <a:avLst/>
          </a:prstGeom>
          <a:ln w="9525" cap="flat" cmpd="sng" algn="ctr">
            <a:solidFill>
              <a:srgbClr val="6E9A26"/>
            </a:solidFill>
            <a:prstDash val="sysDash"/>
          </a:ln>
          <a:effectLst/>
        </p:spPr>
        <p:style>
          <a:lnRef idx="1">
            <a:schemeClr val="accent1"/>
          </a:lnRef>
          <a:fillRef idx="0">
            <a:schemeClr val="accent1"/>
          </a:fillRef>
          <a:effectRef idx="0">
            <a:schemeClr val="accent1"/>
          </a:effectRef>
          <a:fontRef idx="minor">
            <a:schemeClr val="tx1"/>
          </a:fontRef>
        </p:style>
      </p:cxnSp>
      <p:sp>
        <p:nvSpPr>
          <p:cNvPr id="51" name="Овал 50"/>
          <p:cNvSpPr/>
          <p:nvPr userDrawn="1"/>
        </p:nvSpPr>
        <p:spPr bwMode="auto">
          <a:xfrm>
            <a:off x="6172818" y="3896087"/>
            <a:ext cx="96010" cy="72009"/>
          </a:xfrm>
          <a:prstGeom prst="ellipse">
            <a:avLst/>
          </a:prstGeom>
          <a:solidFill>
            <a:srgbClr val="6E9A26"/>
          </a:solidFill>
          <a:ln>
            <a:noFill/>
          </a:ln>
          <a:effectLst/>
        </p:spPr>
      </p:sp>
      <p:cxnSp>
        <p:nvCxnSpPr>
          <p:cNvPr id="54" name="Прямая соединительная линия 53"/>
          <p:cNvCxnSpPr>
            <a:cxnSpLocks/>
          </p:cNvCxnSpPr>
          <p:nvPr userDrawn="1"/>
        </p:nvCxnSpPr>
        <p:spPr bwMode="auto">
          <a:xfrm>
            <a:off x="6384031" y="3932091"/>
            <a:ext cx="3005061" cy="1"/>
          </a:xfrm>
          <a:prstGeom prst="line">
            <a:avLst/>
          </a:prstGeom>
          <a:ln w="9525" cap="flat" cmpd="sng" algn="ctr">
            <a:solidFill>
              <a:srgbClr val="6E9A26"/>
            </a:solidFill>
            <a:prstDash val="sysDash"/>
          </a:ln>
          <a:effectLst/>
        </p:spPr>
        <p:style>
          <a:lnRef idx="1">
            <a:schemeClr val="accent1"/>
          </a:lnRef>
          <a:fillRef idx="0">
            <a:schemeClr val="accent1"/>
          </a:fillRef>
          <a:effectRef idx="0">
            <a:schemeClr val="accent1"/>
          </a:effectRef>
          <a:fontRef idx="minor">
            <a:schemeClr val="tx1"/>
          </a:fontRef>
        </p:style>
      </p:cxnSp>
      <p:sp>
        <p:nvSpPr>
          <p:cNvPr id="4" name="Дата 3"/>
          <p:cNvSpPr>
            <a:spLocks noGrp="1"/>
          </p:cNvSpPr>
          <p:nvPr>
            <p:ph type="dt" sz="half" idx="10"/>
          </p:nvPr>
        </p:nvSpPr>
        <p:spPr bwMode="auto"/>
        <p:txBody>
          <a:bodyPr/>
          <a:lstStyle/>
          <a:p>
            <a:pPr>
              <a:defRPr/>
            </a:pPr>
            <a:fld id="{51E84241-D031-42DE-84E4-CC10C30232F4}" type="datetimeFigureOut">
              <a:rPr/>
              <a:t>22.10.2013</a:t>
            </a:fld>
            <a:endParaRPr/>
          </a:p>
        </p:txBody>
      </p:sp>
      <p:sp>
        <p:nvSpPr>
          <p:cNvPr id="5" name="Нижний колонтитул 4"/>
          <p:cNvSpPr>
            <a:spLocks noGrp="1"/>
          </p:cNvSpPr>
          <p:nvPr>
            <p:ph type="ftr" sz="quarter" idx="11"/>
          </p:nvPr>
        </p:nvSpPr>
        <p:spPr bwMode="auto"/>
        <p:txBody>
          <a:bodyPr/>
          <a:lstStyle/>
          <a:p>
            <a:pPr>
              <a:defRPr/>
            </a:pPr>
            <a:endParaRPr/>
          </a:p>
        </p:txBody>
      </p:sp>
      <p:sp>
        <p:nvSpPr>
          <p:cNvPr id="6" name="Номер слайда 5"/>
          <p:cNvSpPr>
            <a:spLocks noGrp="1"/>
          </p:cNvSpPr>
          <p:nvPr>
            <p:ph type="sldNum" sz="quarter" idx="12"/>
          </p:nvPr>
        </p:nvSpPr>
        <p:spPr bwMode="auto"/>
        <p:txBody>
          <a:bodyPr/>
          <a:lstStyle/>
          <a:p>
            <a:pPr>
              <a:defRPr/>
            </a:pPr>
            <a:fld id="{6B5AA3AA-5EA9-4976-BF6C-9891F6110747}" type="slidenum">
              <a:r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vertTx" userDrawn="1">
  <p:cSld name="Title and Vertical Text">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a:t>Образец заголовка</a:t>
            </a:r>
            <a:endParaRPr/>
          </a:p>
        </p:txBody>
      </p:sp>
      <p:sp>
        <p:nvSpPr>
          <p:cNvPr id="3" name="Вертикальный текст 2"/>
          <p:cNvSpPr>
            <a:spLocks noGrp="1"/>
          </p:cNvSpPr>
          <p:nvPr>
            <p:ph type="body" orient="vert" idx="1"/>
          </p:nvPr>
        </p:nvSpPr>
        <p:spPr bwMode="auto"/>
        <p:txBody>
          <a:bodyPr vert="eaVert"/>
          <a:lstStyle/>
          <a:p>
            <a:pPr lvl="0">
              <a:defRPr/>
            </a:pPr>
            <a:r>
              <a:rPr/>
              <a:t>Образец текста</a:t>
            </a:r>
            <a:endParaRPr/>
          </a:p>
          <a:p>
            <a:pPr lvl="1">
              <a:defRPr/>
            </a:pPr>
            <a:r>
              <a:rPr/>
              <a:t>Второй уровень</a:t>
            </a:r>
            <a:endParaRPr/>
          </a:p>
          <a:p>
            <a:pPr lvl="2">
              <a:defRPr/>
            </a:pPr>
            <a:r>
              <a:rPr/>
              <a:t>Третий уровень</a:t>
            </a:r>
            <a:endParaRPr/>
          </a:p>
          <a:p>
            <a:pPr lvl="3">
              <a:defRPr/>
            </a:pPr>
            <a:r>
              <a:rPr/>
              <a:t>Четвертый уровень</a:t>
            </a:r>
            <a:endParaRPr/>
          </a:p>
          <a:p>
            <a:pPr lvl="4">
              <a:defRPr/>
            </a:pPr>
            <a:r>
              <a:rPr/>
              <a:t>Пятый уровень</a:t>
            </a:r>
            <a:endParaRPr/>
          </a:p>
        </p:txBody>
      </p:sp>
      <p:sp>
        <p:nvSpPr>
          <p:cNvPr id="4" name="Дата 3"/>
          <p:cNvSpPr>
            <a:spLocks noGrp="1"/>
          </p:cNvSpPr>
          <p:nvPr>
            <p:ph type="dt" sz="half" idx="10"/>
          </p:nvPr>
        </p:nvSpPr>
        <p:spPr bwMode="auto"/>
        <p:txBody>
          <a:bodyPr/>
          <a:lstStyle/>
          <a:p>
            <a:pPr>
              <a:defRPr/>
            </a:pPr>
            <a:fld id="{51E84241-D031-42DE-84E4-CC10C30232F4}" type="datetimeFigureOut">
              <a:rPr/>
              <a:t>22.10.2013</a:t>
            </a:fld>
            <a:endParaRPr/>
          </a:p>
        </p:txBody>
      </p:sp>
      <p:sp>
        <p:nvSpPr>
          <p:cNvPr id="5" name="Нижний колонтитул 4"/>
          <p:cNvSpPr>
            <a:spLocks noGrp="1"/>
          </p:cNvSpPr>
          <p:nvPr>
            <p:ph type="ftr" sz="quarter" idx="11"/>
          </p:nvPr>
        </p:nvSpPr>
        <p:spPr bwMode="auto"/>
        <p:txBody>
          <a:bodyPr/>
          <a:lstStyle/>
          <a:p>
            <a:pPr>
              <a:defRPr/>
            </a:pPr>
            <a:endParaRPr/>
          </a:p>
        </p:txBody>
      </p:sp>
      <p:sp>
        <p:nvSpPr>
          <p:cNvPr id="6" name="Номер слайда 5"/>
          <p:cNvSpPr>
            <a:spLocks noGrp="1"/>
          </p:cNvSpPr>
          <p:nvPr>
            <p:ph type="sldNum" sz="quarter" idx="12"/>
          </p:nvPr>
        </p:nvSpPr>
        <p:spPr bwMode="auto"/>
        <p:txBody>
          <a:bodyPr/>
          <a:lstStyle/>
          <a:p>
            <a:pPr>
              <a:defRPr/>
            </a:pPr>
            <a:fld id="{6B5AA3AA-5EA9-4976-BF6C-9891F6110747}" type="slidenum">
              <a:r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vertTitleAndTx" userDrawn="1">
  <p:cSld name="Vertical Title and Text">
    <p:spTree>
      <p:nvGrpSpPr>
        <p:cNvPr id="1" name=""/>
        <p:cNvGrpSpPr/>
        <p:nvPr/>
      </p:nvGrpSpPr>
      <p:grpSpPr bwMode="auto">
        <a:xfrm>
          <a:off x="0" y="0"/>
          <a:ext cx="0" cy="0"/>
          <a:chOff x="0" y="0"/>
          <a:chExt cx="0" cy="0"/>
        </a:xfrm>
      </p:grpSpPr>
      <p:sp>
        <p:nvSpPr>
          <p:cNvPr id="2" name="Вертикальный заголовок 1"/>
          <p:cNvSpPr>
            <a:spLocks noGrp="1"/>
          </p:cNvSpPr>
          <p:nvPr>
            <p:ph type="title" orient="vert"/>
          </p:nvPr>
        </p:nvSpPr>
        <p:spPr bwMode="auto">
          <a:xfrm>
            <a:off x="8839199" y="274638"/>
            <a:ext cx="2743200" cy="5851525"/>
          </a:xfrm>
        </p:spPr>
        <p:txBody>
          <a:bodyPr vert="eaVert"/>
          <a:lstStyle/>
          <a:p>
            <a:pPr>
              <a:defRPr/>
            </a:pPr>
            <a:r>
              <a:rPr/>
              <a:t>Образец заголовка</a:t>
            </a:r>
            <a:endParaRPr/>
          </a:p>
        </p:txBody>
      </p:sp>
      <p:sp>
        <p:nvSpPr>
          <p:cNvPr id="3" name="Вертикальный текст 2"/>
          <p:cNvSpPr>
            <a:spLocks noGrp="1"/>
          </p:cNvSpPr>
          <p:nvPr>
            <p:ph type="body" orient="vert" idx="1"/>
          </p:nvPr>
        </p:nvSpPr>
        <p:spPr bwMode="auto">
          <a:xfrm>
            <a:off x="609599" y="274638"/>
            <a:ext cx="8026399" cy="5851525"/>
          </a:xfrm>
        </p:spPr>
        <p:txBody>
          <a:bodyPr vert="eaVert"/>
          <a:lstStyle/>
          <a:p>
            <a:pPr lvl="0">
              <a:defRPr/>
            </a:pPr>
            <a:r>
              <a:rPr/>
              <a:t>Образец текста</a:t>
            </a:r>
            <a:endParaRPr/>
          </a:p>
          <a:p>
            <a:pPr lvl="1">
              <a:defRPr/>
            </a:pPr>
            <a:r>
              <a:rPr/>
              <a:t>Второй уровень</a:t>
            </a:r>
            <a:endParaRPr/>
          </a:p>
          <a:p>
            <a:pPr lvl="2">
              <a:defRPr/>
            </a:pPr>
            <a:r>
              <a:rPr/>
              <a:t>Третий уровень</a:t>
            </a:r>
            <a:endParaRPr/>
          </a:p>
          <a:p>
            <a:pPr lvl="3">
              <a:defRPr/>
            </a:pPr>
            <a:r>
              <a:rPr/>
              <a:t>Четвертый уровень</a:t>
            </a:r>
            <a:endParaRPr/>
          </a:p>
          <a:p>
            <a:pPr lvl="4">
              <a:defRPr/>
            </a:pPr>
            <a:r>
              <a:rPr/>
              <a:t>Пятый уровень</a:t>
            </a:r>
            <a:endParaRPr/>
          </a:p>
        </p:txBody>
      </p:sp>
      <p:sp>
        <p:nvSpPr>
          <p:cNvPr id="4" name="Дата 3"/>
          <p:cNvSpPr>
            <a:spLocks noGrp="1"/>
          </p:cNvSpPr>
          <p:nvPr>
            <p:ph type="dt" sz="half" idx="10"/>
          </p:nvPr>
        </p:nvSpPr>
        <p:spPr bwMode="auto"/>
        <p:txBody>
          <a:bodyPr/>
          <a:lstStyle/>
          <a:p>
            <a:pPr>
              <a:defRPr/>
            </a:pPr>
            <a:fld id="{51E84241-D031-42DE-84E4-CC10C30232F4}" type="datetimeFigureOut">
              <a:rPr/>
              <a:t>22.10.2013</a:t>
            </a:fld>
            <a:endParaRPr/>
          </a:p>
        </p:txBody>
      </p:sp>
      <p:sp>
        <p:nvSpPr>
          <p:cNvPr id="5" name="Нижний колонтитул 4"/>
          <p:cNvSpPr>
            <a:spLocks noGrp="1"/>
          </p:cNvSpPr>
          <p:nvPr>
            <p:ph type="ftr" sz="quarter" idx="11"/>
          </p:nvPr>
        </p:nvSpPr>
        <p:spPr bwMode="auto"/>
        <p:txBody>
          <a:bodyPr/>
          <a:lstStyle/>
          <a:p>
            <a:pPr>
              <a:defRPr/>
            </a:pPr>
            <a:endParaRPr/>
          </a:p>
        </p:txBody>
      </p:sp>
      <p:sp>
        <p:nvSpPr>
          <p:cNvPr id="6" name="Номер слайда 5"/>
          <p:cNvSpPr>
            <a:spLocks noGrp="1"/>
          </p:cNvSpPr>
          <p:nvPr>
            <p:ph type="sldNum" sz="quarter" idx="12"/>
          </p:nvPr>
        </p:nvSpPr>
        <p:spPr bwMode="auto"/>
        <p:txBody>
          <a:bodyPr/>
          <a:lstStyle/>
          <a:p>
            <a:pPr>
              <a:defRPr/>
            </a:pPr>
            <a:fld id="{6B5AA3AA-5EA9-4976-BF6C-9891F6110747}"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obj" userDrawn="1">
  <p:cSld name="Title and Content">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a:t>Образец заголовка</a:t>
            </a:r>
            <a:endParaRPr/>
          </a:p>
        </p:txBody>
      </p:sp>
      <p:sp>
        <p:nvSpPr>
          <p:cNvPr id="3" name="Объект 2"/>
          <p:cNvSpPr>
            <a:spLocks noGrp="1"/>
          </p:cNvSpPr>
          <p:nvPr>
            <p:ph idx="1"/>
          </p:nvPr>
        </p:nvSpPr>
        <p:spPr bwMode="auto"/>
        <p:txBody>
          <a:bodyPr/>
          <a:lstStyle/>
          <a:p>
            <a:pPr lvl="0">
              <a:defRPr/>
            </a:pPr>
            <a:r>
              <a:rPr/>
              <a:t>Образец текста</a:t>
            </a:r>
            <a:endParaRPr/>
          </a:p>
          <a:p>
            <a:pPr lvl="1">
              <a:defRPr/>
            </a:pPr>
            <a:r>
              <a:rPr/>
              <a:t>Второй уровень</a:t>
            </a:r>
            <a:endParaRPr/>
          </a:p>
          <a:p>
            <a:pPr lvl="2">
              <a:defRPr/>
            </a:pPr>
            <a:r>
              <a:rPr/>
              <a:t>Третий уровень</a:t>
            </a:r>
            <a:endParaRPr/>
          </a:p>
          <a:p>
            <a:pPr lvl="3">
              <a:defRPr/>
            </a:pPr>
            <a:r>
              <a:rPr/>
              <a:t>Четвертый уровень</a:t>
            </a:r>
            <a:endParaRPr/>
          </a:p>
          <a:p>
            <a:pPr lvl="4">
              <a:defRPr/>
            </a:pPr>
            <a:r>
              <a:rPr/>
              <a:t>Пятый уровень</a:t>
            </a:r>
            <a:endParaRPr/>
          </a:p>
        </p:txBody>
      </p:sp>
      <p:sp>
        <p:nvSpPr>
          <p:cNvPr id="4" name="Дата 3"/>
          <p:cNvSpPr>
            <a:spLocks noGrp="1"/>
          </p:cNvSpPr>
          <p:nvPr>
            <p:ph type="dt" sz="half" idx="10"/>
          </p:nvPr>
        </p:nvSpPr>
        <p:spPr bwMode="auto"/>
        <p:txBody>
          <a:bodyPr/>
          <a:lstStyle/>
          <a:p>
            <a:pPr>
              <a:defRPr/>
            </a:pPr>
            <a:fld id="{51E84241-D031-42DE-84E4-CC10C30232F4}" type="datetimeFigureOut">
              <a:rPr/>
              <a:t>22.10.2013</a:t>
            </a:fld>
            <a:endParaRPr/>
          </a:p>
        </p:txBody>
      </p:sp>
      <p:sp>
        <p:nvSpPr>
          <p:cNvPr id="5" name="Нижний колонтитул 4"/>
          <p:cNvSpPr>
            <a:spLocks noGrp="1"/>
          </p:cNvSpPr>
          <p:nvPr>
            <p:ph type="ftr" sz="quarter" idx="11"/>
          </p:nvPr>
        </p:nvSpPr>
        <p:spPr bwMode="auto"/>
        <p:txBody>
          <a:bodyPr/>
          <a:lstStyle/>
          <a:p>
            <a:pPr>
              <a:defRPr/>
            </a:pPr>
            <a:endParaRPr/>
          </a:p>
        </p:txBody>
      </p:sp>
      <p:sp>
        <p:nvSpPr>
          <p:cNvPr id="6" name="Номер слайда 5"/>
          <p:cNvSpPr>
            <a:spLocks noGrp="1"/>
          </p:cNvSpPr>
          <p:nvPr>
            <p:ph type="sldNum" sz="quarter" idx="12"/>
          </p:nvPr>
        </p:nvSpPr>
        <p:spPr bwMode="auto"/>
        <p:txBody>
          <a:bodyPr/>
          <a:lstStyle/>
          <a:p>
            <a:pPr>
              <a:defRPr/>
            </a:pPr>
            <a:fld id="{6B5AA3AA-5EA9-4976-BF6C-9891F6110747}"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secHead" userDrawn="1">
  <p:cSld name="Section Header">
    <p:spTree>
      <p:nvGrpSpPr>
        <p:cNvPr id="1" name=""/>
        <p:cNvGrpSpPr/>
        <p:nvPr/>
      </p:nvGrpSpPr>
      <p:grpSpPr bwMode="auto">
        <a:xfrm>
          <a:off x="0" y="0"/>
          <a:ext cx="0" cy="0"/>
          <a:chOff x="0" y="0"/>
          <a:chExt cx="0" cy="0"/>
        </a:xfrm>
      </p:grpSpPr>
      <p:sp>
        <p:nvSpPr>
          <p:cNvPr id="3" name="Текст 2"/>
          <p:cNvSpPr>
            <a:spLocks noGrp="1"/>
          </p:cNvSpPr>
          <p:nvPr>
            <p:ph type="body" idx="1"/>
          </p:nvPr>
        </p:nvSpPr>
        <p:spPr bwMode="auto">
          <a:xfrm>
            <a:off x="963083" y="1196751"/>
            <a:ext cx="10363199" cy="4896543"/>
          </a:xfrm>
        </p:spPr>
        <p:txBody>
          <a:bodyPr anchor="t" anchorCtr="0">
            <a:normAutofit/>
          </a:bodyPr>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a:t>Образец текста</a:t>
            </a:r>
            <a:endParaRPr/>
          </a:p>
        </p:txBody>
      </p:sp>
      <p:sp>
        <p:nvSpPr>
          <p:cNvPr id="4" name="Дата 3"/>
          <p:cNvSpPr>
            <a:spLocks noGrp="1"/>
          </p:cNvSpPr>
          <p:nvPr>
            <p:ph type="dt" sz="half" idx="10"/>
          </p:nvPr>
        </p:nvSpPr>
        <p:spPr bwMode="auto"/>
        <p:txBody>
          <a:bodyPr/>
          <a:lstStyle/>
          <a:p>
            <a:pPr>
              <a:defRPr/>
            </a:pPr>
            <a:fld id="{51E84241-D031-42DE-84E4-CC10C30232F4}" type="datetimeFigureOut">
              <a:rPr/>
              <a:t>22.10.2013</a:t>
            </a:fld>
            <a:endParaRPr/>
          </a:p>
        </p:txBody>
      </p:sp>
      <p:sp>
        <p:nvSpPr>
          <p:cNvPr id="5" name="Нижний колонтитул 4"/>
          <p:cNvSpPr>
            <a:spLocks noGrp="1"/>
          </p:cNvSpPr>
          <p:nvPr>
            <p:ph type="ftr" sz="quarter" idx="11"/>
          </p:nvPr>
        </p:nvSpPr>
        <p:spPr bwMode="auto"/>
        <p:txBody>
          <a:bodyPr/>
          <a:lstStyle/>
          <a:p>
            <a:pPr>
              <a:defRPr/>
            </a:pPr>
            <a:endParaRPr/>
          </a:p>
        </p:txBody>
      </p:sp>
      <p:sp>
        <p:nvSpPr>
          <p:cNvPr id="6" name="Номер слайда 5"/>
          <p:cNvSpPr>
            <a:spLocks noGrp="1"/>
          </p:cNvSpPr>
          <p:nvPr>
            <p:ph type="sldNum" sz="quarter" idx="12"/>
          </p:nvPr>
        </p:nvSpPr>
        <p:spPr bwMode="auto"/>
        <p:txBody>
          <a:bodyPr/>
          <a:lstStyle/>
          <a:p>
            <a:pPr>
              <a:defRPr/>
            </a:pPr>
            <a:fld id="{6B5AA3AA-5EA9-4976-BF6C-9891F6110747}" type="slidenum">
              <a:rPr/>
              <a:t>‹#›</a:t>
            </a:fld>
            <a:endParaRPr/>
          </a:p>
        </p:txBody>
      </p:sp>
      <p:sp>
        <p:nvSpPr>
          <p:cNvPr id="7" name="Заголовок 1"/>
          <p:cNvSpPr>
            <a:spLocks noGrp="1"/>
          </p:cNvSpPr>
          <p:nvPr>
            <p:ph type="title"/>
          </p:nvPr>
        </p:nvSpPr>
        <p:spPr bwMode="auto">
          <a:xfrm>
            <a:off x="719402" y="188640"/>
            <a:ext cx="10753194" cy="864095"/>
          </a:xfrm>
        </p:spPr>
        <p:txBody>
          <a:bodyPr/>
          <a:lstStyle/>
          <a:p>
            <a:pPr>
              <a:defRPr/>
            </a:pPr>
            <a:r>
              <a:rPr/>
              <a:t>Образец заголовка</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woObj" userDrawn="1">
  <p:cSld name="Two Content">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a:t>Образец заголовка</a:t>
            </a:r>
            <a:endParaRPr/>
          </a:p>
        </p:txBody>
      </p:sp>
      <p:sp>
        <p:nvSpPr>
          <p:cNvPr id="3" name="Объект 2"/>
          <p:cNvSpPr>
            <a:spLocks noGrp="1"/>
          </p:cNvSpPr>
          <p:nvPr>
            <p:ph sz="half" idx="1"/>
          </p:nvPr>
        </p:nvSpPr>
        <p:spPr bwMode="auto">
          <a:xfrm>
            <a:off x="609599" y="1196753"/>
            <a:ext cx="5384799" cy="4929410"/>
          </a:xfrm>
          <a:prstGeom prst="rect">
            <a:avLst/>
          </a:prstGeom>
          <a:noFill/>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a:t>Образец текста</a:t>
            </a:r>
            <a:endParaRPr/>
          </a:p>
          <a:p>
            <a:pPr lvl="1">
              <a:defRPr/>
            </a:pPr>
            <a:r>
              <a:rPr/>
              <a:t>Второй уровень</a:t>
            </a:r>
            <a:endParaRPr/>
          </a:p>
          <a:p>
            <a:pPr lvl="2">
              <a:defRPr/>
            </a:pPr>
            <a:r>
              <a:rPr/>
              <a:t>Третий уровень</a:t>
            </a:r>
            <a:endParaRPr/>
          </a:p>
          <a:p>
            <a:pPr lvl="3">
              <a:defRPr/>
            </a:pPr>
            <a:r>
              <a:rPr/>
              <a:t>Четвертый уровень</a:t>
            </a:r>
            <a:endParaRPr/>
          </a:p>
          <a:p>
            <a:pPr lvl="4">
              <a:defRPr/>
            </a:pPr>
            <a:r>
              <a:rPr/>
              <a:t>Пятый уровень</a:t>
            </a:r>
            <a:endParaRPr/>
          </a:p>
        </p:txBody>
      </p:sp>
      <p:sp>
        <p:nvSpPr>
          <p:cNvPr id="4" name="Объект 3"/>
          <p:cNvSpPr>
            <a:spLocks noGrp="1"/>
          </p:cNvSpPr>
          <p:nvPr>
            <p:ph sz="half" idx="2"/>
          </p:nvPr>
        </p:nvSpPr>
        <p:spPr bwMode="auto">
          <a:xfrm>
            <a:off x="6197599" y="1196753"/>
            <a:ext cx="5384799" cy="4929410"/>
          </a:xfrm>
          <a:prstGeom prst="rect">
            <a:avLst/>
          </a:prstGeom>
          <a:noFill/>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a:t>Образец текста</a:t>
            </a:r>
            <a:endParaRPr/>
          </a:p>
          <a:p>
            <a:pPr lvl="1">
              <a:defRPr/>
            </a:pPr>
            <a:r>
              <a:rPr/>
              <a:t>Второй уровень</a:t>
            </a:r>
            <a:endParaRPr/>
          </a:p>
          <a:p>
            <a:pPr lvl="2">
              <a:defRPr/>
            </a:pPr>
            <a:r>
              <a:rPr/>
              <a:t>Третий уровень</a:t>
            </a:r>
            <a:endParaRPr/>
          </a:p>
          <a:p>
            <a:pPr lvl="3">
              <a:defRPr/>
            </a:pPr>
            <a:r>
              <a:rPr/>
              <a:t>Четвертый уровень</a:t>
            </a:r>
            <a:endParaRPr/>
          </a:p>
          <a:p>
            <a:pPr lvl="4">
              <a:defRPr/>
            </a:pPr>
            <a:r>
              <a:rPr/>
              <a:t>Пятый уровень</a:t>
            </a:r>
            <a:endParaRPr/>
          </a:p>
        </p:txBody>
      </p:sp>
      <p:sp>
        <p:nvSpPr>
          <p:cNvPr id="5" name="Дата 4"/>
          <p:cNvSpPr>
            <a:spLocks noGrp="1"/>
          </p:cNvSpPr>
          <p:nvPr>
            <p:ph type="dt" sz="half" idx="10"/>
          </p:nvPr>
        </p:nvSpPr>
        <p:spPr bwMode="auto"/>
        <p:txBody>
          <a:bodyPr/>
          <a:lstStyle/>
          <a:p>
            <a:pPr>
              <a:defRPr/>
            </a:pPr>
            <a:fld id="{51E84241-D031-42DE-84E4-CC10C30232F4}" type="datetimeFigureOut">
              <a:rPr/>
              <a:t>22.10.2013</a:t>
            </a:fld>
            <a:endParaRPr/>
          </a:p>
        </p:txBody>
      </p:sp>
      <p:sp>
        <p:nvSpPr>
          <p:cNvPr id="6" name="Нижний колонтитул 5"/>
          <p:cNvSpPr>
            <a:spLocks noGrp="1"/>
          </p:cNvSpPr>
          <p:nvPr>
            <p:ph type="ftr" sz="quarter" idx="11"/>
          </p:nvPr>
        </p:nvSpPr>
        <p:spPr bwMode="auto"/>
        <p:txBody>
          <a:bodyPr/>
          <a:lstStyle/>
          <a:p>
            <a:pPr>
              <a:defRPr/>
            </a:pPr>
            <a:endParaRPr/>
          </a:p>
        </p:txBody>
      </p:sp>
      <p:sp>
        <p:nvSpPr>
          <p:cNvPr id="7" name="Номер слайда 6"/>
          <p:cNvSpPr>
            <a:spLocks noGrp="1"/>
          </p:cNvSpPr>
          <p:nvPr>
            <p:ph type="sldNum" sz="quarter" idx="12"/>
          </p:nvPr>
        </p:nvSpPr>
        <p:spPr bwMode="auto"/>
        <p:txBody>
          <a:bodyPr/>
          <a:lstStyle/>
          <a:p>
            <a:pPr>
              <a:defRPr/>
            </a:pPr>
            <a:fld id="{6B5AA3AA-5EA9-4976-BF6C-9891F6110747}"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woTxTwoObj" userDrawn="1">
  <p:cSld name="Comparison">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lvl1pPr>
              <a:defRPr/>
            </a:lvl1pPr>
          </a:lstStyle>
          <a:p>
            <a:pPr>
              <a:defRPr/>
            </a:pPr>
            <a:r>
              <a:rPr/>
              <a:t>Образец заголовка</a:t>
            </a:r>
            <a:endParaRPr/>
          </a:p>
        </p:txBody>
      </p:sp>
      <p:sp>
        <p:nvSpPr>
          <p:cNvPr id="3" name="Текст 2"/>
          <p:cNvSpPr>
            <a:spLocks noGrp="1"/>
          </p:cNvSpPr>
          <p:nvPr>
            <p:ph type="body" idx="1"/>
          </p:nvPr>
        </p:nvSpPr>
        <p:spPr bwMode="auto">
          <a:xfrm>
            <a:off x="609599" y="1268759"/>
            <a:ext cx="5386917" cy="639762"/>
          </a:xfrm>
          <a:prstGeom prst="rect">
            <a:avLst/>
          </a:prstGeom>
          <a:noFill/>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a:t>Образец текста</a:t>
            </a:r>
            <a:endParaRPr/>
          </a:p>
        </p:txBody>
      </p:sp>
      <p:sp>
        <p:nvSpPr>
          <p:cNvPr id="4" name="Объект 3"/>
          <p:cNvSpPr>
            <a:spLocks noGrp="1"/>
          </p:cNvSpPr>
          <p:nvPr>
            <p:ph sz="half" idx="2"/>
          </p:nvPr>
        </p:nvSpPr>
        <p:spPr bwMode="auto">
          <a:xfrm>
            <a:off x="609599" y="2060849"/>
            <a:ext cx="5386917" cy="4065314"/>
          </a:xfrm>
          <a:prstGeom prst="rect">
            <a:avLst/>
          </a:prstGeom>
          <a:no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a:t>Образец текста</a:t>
            </a:r>
            <a:endParaRPr/>
          </a:p>
          <a:p>
            <a:pPr lvl="1">
              <a:defRPr/>
            </a:pPr>
            <a:r>
              <a:rPr/>
              <a:t>Второй уровень</a:t>
            </a:r>
            <a:endParaRPr/>
          </a:p>
          <a:p>
            <a:pPr lvl="2">
              <a:defRPr/>
            </a:pPr>
            <a:r>
              <a:rPr/>
              <a:t>Третий уровень</a:t>
            </a:r>
            <a:endParaRPr/>
          </a:p>
          <a:p>
            <a:pPr lvl="3">
              <a:defRPr/>
            </a:pPr>
            <a:r>
              <a:rPr/>
              <a:t>Четвертый уровень</a:t>
            </a:r>
            <a:endParaRPr/>
          </a:p>
          <a:p>
            <a:pPr lvl="4">
              <a:defRPr/>
            </a:pPr>
            <a:r>
              <a:rPr/>
              <a:t>Пятый уровень</a:t>
            </a:r>
            <a:endParaRPr/>
          </a:p>
        </p:txBody>
      </p:sp>
      <p:sp>
        <p:nvSpPr>
          <p:cNvPr id="5" name="Текст 4"/>
          <p:cNvSpPr>
            <a:spLocks noGrp="1"/>
          </p:cNvSpPr>
          <p:nvPr>
            <p:ph type="body" sz="quarter" idx="3"/>
          </p:nvPr>
        </p:nvSpPr>
        <p:spPr bwMode="auto">
          <a:xfrm>
            <a:off x="6193368" y="1268759"/>
            <a:ext cx="5389033" cy="639762"/>
          </a:xfrm>
          <a:prstGeom prst="rect">
            <a:avLst/>
          </a:prstGeom>
          <a:noFill/>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a:t>Образец текста</a:t>
            </a:r>
            <a:endParaRPr/>
          </a:p>
        </p:txBody>
      </p:sp>
      <p:sp>
        <p:nvSpPr>
          <p:cNvPr id="6" name="Объект 5"/>
          <p:cNvSpPr>
            <a:spLocks noGrp="1"/>
          </p:cNvSpPr>
          <p:nvPr>
            <p:ph sz="quarter" idx="4"/>
          </p:nvPr>
        </p:nvSpPr>
        <p:spPr bwMode="auto">
          <a:xfrm>
            <a:off x="6193368" y="2060849"/>
            <a:ext cx="5389033" cy="4065314"/>
          </a:xfrm>
          <a:prstGeom prst="rect">
            <a:avLst/>
          </a:prstGeom>
          <a:no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a:t>Образец текста</a:t>
            </a:r>
            <a:endParaRPr/>
          </a:p>
          <a:p>
            <a:pPr lvl="1">
              <a:defRPr/>
            </a:pPr>
            <a:r>
              <a:rPr/>
              <a:t>Второй уровень</a:t>
            </a:r>
            <a:endParaRPr/>
          </a:p>
          <a:p>
            <a:pPr lvl="2">
              <a:defRPr/>
            </a:pPr>
            <a:r>
              <a:rPr/>
              <a:t>Третий уровень</a:t>
            </a:r>
            <a:endParaRPr/>
          </a:p>
          <a:p>
            <a:pPr lvl="3">
              <a:defRPr/>
            </a:pPr>
            <a:r>
              <a:rPr/>
              <a:t>Четвертый уровень</a:t>
            </a:r>
            <a:endParaRPr/>
          </a:p>
          <a:p>
            <a:pPr lvl="4">
              <a:defRPr/>
            </a:pPr>
            <a:r>
              <a:rPr/>
              <a:t>Пятый уровень</a:t>
            </a:r>
            <a:endParaRPr/>
          </a:p>
        </p:txBody>
      </p:sp>
      <p:sp>
        <p:nvSpPr>
          <p:cNvPr id="7" name="Дата 6"/>
          <p:cNvSpPr>
            <a:spLocks noGrp="1"/>
          </p:cNvSpPr>
          <p:nvPr>
            <p:ph type="dt" sz="half" idx="10"/>
          </p:nvPr>
        </p:nvSpPr>
        <p:spPr bwMode="auto"/>
        <p:txBody>
          <a:bodyPr/>
          <a:lstStyle/>
          <a:p>
            <a:pPr>
              <a:defRPr/>
            </a:pPr>
            <a:fld id="{51E84241-D031-42DE-84E4-CC10C30232F4}" type="datetimeFigureOut">
              <a:rPr/>
              <a:t>22.10.2013</a:t>
            </a:fld>
            <a:endParaRPr/>
          </a:p>
        </p:txBody>
      </p:sp>
      <p:sp>
        <p:nvSpPr>
          <p:cNvPr id="8" name="Нижний колонтитул 7"/>
          <p:cNvSpPr>
            <a:spLocks noGrp="1"/>
          </p:cNvSpPr>
          <p:nvPr>
            <p:ph type="ftr" sz="quarter" idx="11"/>
          </p:nvPr>
        </p:nvSpPr>
        <p:spPr bwMode="auto"/>
        <p:txBody>
          <a:bodyPr/>
          <a:lstStyle/>
          <a:p>
            <a:pPr>
              <a:defRPr/>
            </a:pPr>
            <a:endParaRPr/>
          </a:p>
        </p:txBody>
      </p:sp>
      <p:sp>
        <p:nvSpPr>
          <p:cNvPr id="9" name="Номер слайда 8"/>
          <p:cNvSpPr>
            <a:spLocks noGrp="1"/>
          </p:cNvSpPr>
          <p:nvPr>
            <p:ph type="sldNum" sz="quarter" idx="12"/>
          </p:nvPr>
        </p:nvSpPr>
        <p:spPr bwMode="auto"/>
        <p:txBody>
          <a:bodyPr/>
          <a:lstStyle/>
          <a:p>
            <a:pPr>
              <a:defRPr/>
            </a:pPr>
            <a:fld id="{6B5AA3AA-5EA9-4976-BF6C-9891F6110747}"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itleOnly" userDrawn="1">
  <p:cSld name="Title Only">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a:lstStyle/>
          <a:p>
            <a:pPr>
              <a:defRPr/>
            </a:pPr>
            <a:r>
              <a:rPr/>
              <a:t>Образец заголовка</a:t>
            </a:r>
            <a:endParaRPr/>
          </a:p>
        </p:txBody>
      </p:sp>
      <p:sp>
        <p:nvSpPr>
          <p:cNvPr id="3" name="Дата 2"/>
          <p:cNvSpPr>
            <a:spLocks noGrp="1"/>
          </p:cNvSpPr>
          <p:nvPr>
            <p:ph type="dt" sz="half" idx="10"/>
          </p:nvPr>
        </p:nvSpPr>
        <p:spPr bwMode="auto"/>
        <p:txBody>
          <a:bodyPr/>
          <a:lstStyle/>
          <a:p>
            <a:pPr>
              <a:defRPr/>
            </a:pPr>
            <a:fld id="{51E84241-D031-42DE-84E4-CC10C30232F4}" type="datetimeFigureOut">
              <a:rPr/>
              <a:t>22.10.2013</a:t>
            </a:fld>
            <a:endParaRPr/>
          </a:p>
        </p:txBody>
      </p:sp>
      <p:sp>
        <p:nvSpPr>
          <p:cNvPr id="4" name="Нижний колонтитул 3"/>
          <p:cNvSpPr>
            <a:spLocks noGrp="1"/>
          </p:cNvSpPr>
          <p:nvPr>
            <p:ph type="ftr" sz="quarter" idx="11"/>
          </p:nvPr>
        </p:nvSpPr>
        <p:spPr bwMode="auto"/>
        <p:txBody>
          <a:bodyPr/>
          <a:lstStyle/>
          <a:p>
            <a:pPr>
              <a:defRPr/>
            </a:pPr>
            <a:endParaRPr/>
          </a:p>
        </p:txBody>
      </p:sp>
      <p:sp>
        <p:nvSpPr>
          <p:cNvPr id="5" name="Номер слайда 4"/>
          <p:cNvSpPr>
            <a:spLocks noGrp="1"/>
          </p:cNvSpPr>
          <p:nvPr>
            <p:ph type="sldNum" sz="quarter" idx="12"/>
          </p:nvPr>
        </p:nvSpPr>
        <p:spPr bwMode="auto"/>
        <p:txBody>
          <a:bodyPr/>
          <a:lstStyle/>
          <a:p>
            <a:pPr>
              <a:defRPr/>
            </a:pPr>
            <a:fld id="{6B5AA3AA-5EA9-4976-BF6C-9891F6110747}" type="slidenum">
              <a:r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blank" userDrawn="1">
  <p:cSld name="Blank">
    <p:spTree>
      <p:nvGrpSpPr>
        <p:cNvPr id="1" name=""/>
        <p:cNvGrpSpPr/>
        <p:nvPr/>
      </p:nvGrpSpPr>
      <p:grpSpPr bwMode="auto">
        <a:xfrm>
          <a:off x="0" y="0"/>
          <a:ext cx="0" cy="0"/>
          <a:chOff x="0" y="0"/>
          <a:chExt cx="0" cy="0"/>
        </a:xfrm>
      </p:grpSpPr>
      <p:sp>
        <p:nvSpPr>
          <p:cNvPr id="2" name="Дата 1"/>
          <p:cNvSpPr>
            <a:spLocks noGrp="1"/>
          </p:cNvSpPr>
          <p:nvPr>
            <p:ph type="dt" sz="half" idx="10"/>
          </p:nvPr>
        </p:nvSpPr>
        <p:spPr bwMode="auto"/>
        <p:txBody>
          <a:bodyPr/>
          <a:lstStyle/>
          <a:p>
            <a:pPr>
              <a:defRPr/>
            </a:pPr>
            <a:fld id="{51E84241-D031-42DE-84E4-CC10C30232F4}" type="datetimeFigureOut">
              <a:rPr/>
              <a:t>22.10.2013</a:t>
            </a:fld>
            <a:endParaRPr/>
          </a:p>
        </p:txBody>
      </p:sp>
      <p:sp>
        <p:nvSpPr>
          <p:cNvPr id="3" name="Нижний колонтитул 2"/>
          <p:cNvSpPr>
            <a:spLocks noGrp="1"/>
          </p:cNvSpPr>
          <p:nvPr>
            <p:ph type="ftr" sz="quarter" idx="11"/>
          </p:nvPr>
        </p:nvSpPr>
        <p:spPr bwMode="auto"/>
        <p:txBody>
          <a:bodyPr/>
          <a:lstStyle/>
          <a:p>
            <a:pPr>
              <a:defRPr/>
            </a:pPr>
            <a:endParaRPr/>
          </a:p>
        </p:txBody>
      </p:sp>
      <p:sp>
        <p:nvSpPr>
          <p:cNvPr id="4" name="Номер слайда 3"/>
          <p:cNvSpPr>
            <a:spLocks noGrp="1"/>
          </p:cNvSpPr>
          <p:nvPr>
            <p:ph type="sldNum" sz="quarter" idx="12"/>
          </p:nvPr>
        </p:nvSpPr>
        <p:spPr bwMode="auto"/>
        <p:txBody>
          <a:bodyPr/>
          <a:lstStyle/>
          <a:p>
            <a:pPr>
              <a:defRPr/>
            </a:pPr>
            <a:fld id="{6B5AA3AA-5EA9-4976-BF6C-9891F6110747}" type="slidenum">
              <a:r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objTx" userDrawn="1">
  <p:cSld name="Content with Caption">
    <p:spTree>
      <p:nvGrpSpPr>
        <p:cNvPr id="1" name=""/>
        <p:cNvGrpSpPr/>
        <p:nvPr/>
      </p:nvGrpSpPr>
      <p:grpSpPr bwMode="auto">
        <a:xfrm>
          <a:off x="0" y="0"/>
          <a:ext cx="0" cy="0"/>
          <a:chOff x="0" y="0"/>
          <a:chExt cx="0" cy="0"/>
        </a:xfrm>
      </p:grpSpPr>
      <p:sp>
        <p:nvSpPr>
          <p:cNvPr id="3" name="Объект 2"/>
          <p:cNvSpPr>
            <a:spLocks noGrp="1"/>
          </p:cNvSpPr>
          <p:nvPr>
            <p:ph idx="1"/>
          </p:nvPr>
        </p:nvSpPr>
        <p:spPr bwMode="auto">
          <a:xfrm>
            <a:off x="4766732" y="1196753"/>
            <a:ext cx="6815666" cy="4929410"/>
          </a:xfrm>
          <a:prstGeom prst="rect">
            <a:avLst/>
          </a:prstGeom>
          <a:noFill/>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defRPr/>
            </a:pPr>
            <a:r>
              <a:rPr/>
              <a:t>Образец текста</a:t>
            </a:r>
            <a:endParaRPr/>
          </a:p>
          <a:p>
            <a:pPr lvl="1">
              <a:defRPr/>
            </a:pPr>
            <a:r>
              <a:rPr/>
              <a:t>Второй уровень</a:t>
            </a:r>
            <a:endParaRPr/>
          </a:p>
          <a:p>
            <a:pPr lvl="2">
              <a:defRPr/>
            </a:pPr>
            <a:r>
              <a:rPr/>
              <a:t>Третий уровень</a:t>
            </a:r>
            <a:endParaRPr/>
          </a:p>
          <a:p>
            <a:pPr lvl="3">
              <a:defRPr/>
            </a:pPr>
            <a:r>
              <a:rPr/>
              <a:t>Четвертый уровень</a:t>
            </a:r>
            <a:endParaRPr/>
          </a:p>
          <a:p>
            <a:pPr lvl="4">
              <a:defRPr/>
            </a:pPr>
            <a:r>
              <a:rPr/>
              <a:t>Пятый уровень</a:t>
            </a:r>
            <a:endParaRPr/>
          </a:p>
        </p:txBody>
      </p:sp>
      <p:sp>
        <p:nvSpPr>
          <p:cNvPr id="4" name="Текст 3"/>
          <p:cNvSpPr>
            <a:spLocks noGrp="1"/>
          </p:cNvSpPr>
          <p:nvPr>
            <p:ph type="body" sz="half" idx="2"/>
          </p:nvPr>
        </p:nvSpPr>
        <p:spPr bwMode="auto">
          <a:xfrm>
            <a:off x="609601" y="1196751"/>
            <a:ext cx="4011084" cy="4929410"/>
          </a:xfrm>
          <a:prstGeom prst="rect">
            <a:avLst/>
          </a:prstGeom>
          <a:noFill/>
        </p:spPr>
        <p:txBody>
          <a:bodyPr>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a:t>Образец текста</a:t>
            </a:r>
            <a:endParaRPr/>
          </a:p>
        </p:txBody>
      </p:sp>
      <p:sp>
        <p:nvSpPr>
          <p:cNvPr id="5" name="Дата 4"/>
          <p:cNvSpPr>
            <a:spLocks noGrp="1"/>
          </p:cNvSpPr>
          <p:nvPr>
            <p:ph type="dt" sz="half" idx="10"/>
          </p:nvPr>
        </p:nvSpPr>
        <p:spPr bwMode="auto"/>
        <p:txBody>
          <a:bodyPr/>
          <a:lstStyle/>
          <a:p>
            <a:pPr>
              <a:defRPr/>
            </a:pPr>
            <a:fld id="{51E84241-D031-42DE-84E4-CC10C30232F4}" type="datetimeFigureOut">
              <a:rPr/>
              <a:t>22.10.2013</a:t>
            </a:fld>
            <a:endParaRPr/>
          </a:p>
        </p:txBody>
      </p:sp>
      <p:sp>
        <p:nvSpPr>
          <p:cNvPr id="6" name="Нижний колонтитул 5"/>
          <p:cNvSpPr>
            <a:spLocks noGrp="1"/>
          </p:cNvSpPr>
          <p:nvPr>
            <p:ph type="ftr" sz="quarter" idx="11"/>
          </p:nvPr>
        </p:nvSpPr>
        <p:spPr bwMode="auto"/>
        <p:txBody>
          <a:bodyPr/>
          <a:lstStyle/>
          <a:p>
            <a:pPr>
              <a:defRPr/>
            </a:pPr>
            <a:endParaRPr/>
          </a:p>
        </p:txBody>
      </p:sp>
      <p:sp>
        <p:nvSpPr>
          <p:cNvPr id="7" name="Номер слайда 6"/>
          <p:cNvSpPr>
            <a:spLocks noGrp="1"/>
          </p:cNvSpPr>
          <p:nvPr>
            <p:ph type="sldNum" sz="quarter" idx="12"/>
          </p:nvPr>
        </p:nvSpPr>
        <p:spPr bwMode="auto"/>
        <p:txBody>
          <a:bodyPr/>
          <a:lstStyle/>
          <a:p>
            <a:pPr>
              <a:defRPr/>
            </a:pPr>
            <a:fld id="{6B5AA3AA-5EA9-4976-BF6C-9891F6110747}" type="slidenum">
              <a:rPr/>
              <a:t>‹#›</a:t>
            </a:fld>
            <a:endParaRPr/>
          </a:p>
        </p:txBody>
      </p:sp>
      <p:sp>
        <p:nvSpPr>
          <p:cNvPr id="8" name="Заголовок 1"/>
          <p:cNvSpPr>
            <a:spLocks noGrp="1"/>
          </p:cNvSpPr>
          <p:nvPr>
            <p:ph type="title"/>
          </p:nvPr>
        </p:nvSpPr>
        <p:spPr bwMode="auto">
          <a:xfrm>
            <a:off x="719402" y="188640"/>
            <a:ext cx="10753194" cy="864095"/>
          </a:xfrm>
        </p:spPr>
        <p:txBody>
          <a:bodyPr/>
          <a:lstStyle/>
          <a:p>
            <a:pPr>
              <a:defRPr/>
            </a:pPr>
            <a:r>
              <a:rPr/>
              <a:t>Образец заголовка</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picTx" userDrawn="1">
  <p:cSld name="Picture with Caption">
    <p:spTree>
      <p:nvGrpSpPr>
        <p:cNvPr id="1" name=""/>
        <p:cNvGrpSpPr/>
        <p:nvPr/>
      </p:nvGrpSpPr>
      <p:grpSpPr bwMode="auto">
        <a:xfrm>
          <a:off x="0" y="0"/>
          <a:ext cx="0" cy="0"/>
          <a:chOff x="0" y="0"/>
          <a:chExt cx="0" cy="0"/>
        </a:xfrm>
      </p:grpSpPr>
      <p:sp>
        <p:nvSpPr>
          <p:cNvPr id="3" name="Рисунок 2"/>
          <p:cNvSpPr>
            <a:spLocks noGrp="1"/>
          </p:cNvSpPr>
          <p:nvPr>
            <p:ph type="pic" idx="1"/>
          </p:nvPr>
        </p:nvSpPr>
        <p:spPr bwMode="auto">
          <a:xfrm>
            <a:off x="2389717" y="1196751"/>
            <a:ext cx="7315200" cy="345638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a:t>Вставка рисунка</a:t>
            </a:r>
            <a:endParaRPr/>
          </a:p>
        </p:txBody>
      </p:sp>
      <p:sp>
        <p:nvSpPr>
          <p:cNvPr id="4" name="Текст 3"/>
          <p:cNvSpPr>
            <a:spLocks noGrp="1"/>
          </p:cNvSpPr>
          <p:nvPr>
            <p:ph type="body" sz="half" idx="2"/>
          </p:nvPr>
        </p:nvSpPr>
        <p:spPr bwMode="auto">
          <a:xfrm>
            <a:off x="2389717" y="4869159"/>
            <a:ext cx="7315200" cy="13030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a:t>Образец текста</a:t>
            </a:r>
            <a:endParaRPr/>
          </a:p>
        </p:txBody>
      </p:sp>
      <p:sp>
        <p:nvSpPr>
          <p:cNvPr id="5" name="Дата 4"/>
          <p:cNvSpPr>
            <a:spLocks noGrp="1"/>
          </p:cNvSpPr>
          <p:nvPr>
            <p:ph type="dt" sz="half" idx="10"/>
          </p:nvPr>
        </p:nvSpPr>
        <p:spPr bwMode="auto"/>
        <p:txBody>
          <a:bodyPr/>
          <a:lstStyle/>
          <a:p>
            <a:pPr>
              <a:defRPr/>
            </a:pPr>
            <a:fld id="{51E84241-D031-42DE-84E4-CC10C30232F4}" type="datetimeFigureOut">
              <a:rPr/>
              <a:t>22.10.2013</a:t>
            </a:fld>
            <a:endParaRPr/>
          </a:p>
        </p:txBody>
      </p:sp>
      <p:sp>
        <p:nvSpPr>
          <p:cNvPr id="6" name="Нижний колонтитул 5"/>
          <p:cNvSpPr>
            <a:spLocks noGrp="1"/>
          </p:cNvSpPr>
          <p:nvPr>
            <p:ph type="ftr" sz="quarter" idx="11"/>
          </p:nvPr>
        </p:nvSpPr>
        <p:spPr bwMode="auto"/>
        <p:txBody>
          <a:bodyPr/>
          <a:lstStyle/>
          <a:p>
            <a:pPr>
              <a:defRPr/>
            </a:pPr>
            <a:endParaRPr/>
          </a:p>
        </p:txBody>
      </p:sp>
      <p:sp>
        <p:nvSpPr>
          <p:cNvPr id="7" name="Номер слайда 6"/>
          <p:cNvSpPr>
            <a:spLocks noGrp="1"/>
          </p:cNvSpPr>
          <p:nvPr>
            <p:ph type="sldNum" sz="quarter" idx="12"/>
          </p:nvPr>
        </p:nvSpPr>
        <p:spPr bwMode="auto"/>
        <p:txBody>
          <a:bodyPr/>
          <a:lstStyle/>
          <a:p>
            <a:pPr>
              <a:defRPr/>
            </a:pPr>
            <a:fld id="{6B5AA3AA-5EA9-4976-BF6C-9891F6110747}" type="slidenum">
              <a:rPr/>
              <a:t>‹#›</a:t>
            </a:fld>
            <a:endParaRPr/>
          </a:p>
        </p:txBody>
      </p:sp>
      <p:sp>
        <p:nvSpPr>
          <p:cNvPr id="8" name="Заголовок 1"/>
          <p:cNvSpPr>
            <a:spLocks noGrp="1"/>
          </p:cNvSpPr>
          <p:nvPr>
            <p:ph type="title"/>
          </p:nvPr>
        </p:nvSpPr>
        <p:spPr bwMode="auto">
          <a:xfrm>
            <a:off x="719402" y="188640"/>
            <a:ext cx="10753194" cy="864095"/>
          </a:xfrm>
        </p:spPr>
        <p:txBody>
          <a:bodyPr/>
          <a:lstStyle/>
          <a:p>
            <a:pPr>
              <a:defRPr/>
            </a:pPr>
            <a:r>
              <a:rPr/>
              <a:t>Образец заголовка</a:t>
            </a:r>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blipFill>
          <a:blip r:embed="rId13">
            <a:lum/>
          </a:blip>
          <a:stretch/>
        </a:blipFill>
      </p:bgPr>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719402" y="188640"/>
            <a:ext cx="10753194" cy="864095"/>
          </a:xfrm>
          <a:prstGeom prst="rect">
            <a:avLst/>
          </a:prstGeom>
        </p:spPr>
        <p:txBody>
          <a:bodyPr vert="horz" lIns="91440" tIns="45720" rIns="91440" bIns="45720" rtlCol="0" anchor="b" anchorCtr="0">
            <a:normAutofit/>
          </a:bodyPr>
          <a:lstStyle/>
          <a:p>
            <a:pPr>
              <a:defRPr/>
            </a:pPr>
            <a:endParaRPr/>
          </a:p>
        </p:txBody>
      </p:sp>
      <p:sp>
        <p:nvSpPr>
          <p:cNvPr id="3" name="Text Placeholder 2"/>
          <p:cNvSpPr>
            <a:spLocks noGrp="1"/>
          </p:cNvSpPr>
          <p:nvPr>
            <p:ph type="body" idx="1"/>
          </p:nvPr>
        </p:nvSpPr>
        <p:spPr bwMode="auto">
          <a:xfrm>
            <a:off x="719402" y="1340767"/>
            <a:ext cx="10753194" cy="4968551"/>
          </a:xfrm>
          <a:prstGeom prst="rect">
            <a:avLst/>
          </a:prstGeom>
          <a:solidFill>
            <a:schemeClr val="bg1">
              <a:alpha val="78000"/>
            </a:schemeClr>
          </a:solidFill>
        </p:spPr>
        <p:txBody>
          <a:bodyPr vert="horz" lIns="91440" tIns="45720" rIns="91440" bIns="45720" rtlCol="0">
            <a:normAutofit/>
          </a:bodyPr>
          <a:lstStyle/>
          <a:p>
            <a:pPr lvl="0">
              <a:defRPr/>
            </a:pPr>
            <a:r>
              <a:rPr/>
              <a:t>Образец текста</a:t>
            </a:r>
            <a:endParaRPr/>
          </a:p>
          <a:p>
            <a:pPr lvl="1">
              <a:defRPr/>
            </a:pPr>
            <a:r>
              <a:rPr/>
              <a:t>Второй уровень</a:t>
            </a:r>
            <a:endParaRPr/>
          </a:p>
          <a:p>
            <a:pPr lvl="2">
              <a:defRPr/>
            </a:pPr>
            <a:r>
              <a:rPr/>
              <a:t>Третий уровень</a:t>
            </a:r>
            <a:endParaRPr/>
          </a:p>
          <a:p>
            <a:pPr lvl="3">
              <a:defRPr/>
            </a:pPr>
            <a:r>
              <a:rPr/>
              <a:t>Четвертый уровень</a:t>
            </a:r>
            <a:endParaRPr/>
          </a:p>
          <a:p>
            <a:pPr lvl="4">
              <a:defRPr/>
            </a:pPr>
            <a:r>
              <a:rPr/>
              <a:t>Пятый уровень</a:t>
            </a:r>
            <a:endParaRPr/>
          </a:p>
        </p:txBody>
      </p:sp>
      <p:sp>
        <p:nvSpPr>
          <p:cNvPr id="5" name="Дата 3"/>
          <p:cNvSpPr>
            <a:spLocks noGrp="1"/>
          </p:cNvSpPr>
          <p:nvPr>
            <p:ph type="dt" sz="half" idx="2"/>
          </p:nvPr>
        </p:nvSpPr>
        <p:spPr bwMode="auto">
          <a:xfrm>
            <a:off x="719402" y="6442061"/>
            <a:ext cx="2844798" cy="365125"/>
          </a:xfrm>
          <a:prstGeom prst="rect">
            <a:avLst/>
          </a:prstGeom>
        </p:spPr>
        <p:txBody>
          <a:bodyPr/>
          <a:lstStyle>
            <a:lvl1pPr>
              <a:defRPr sz="1400">
                <a:solidFill>
                  <a:schemeClr val="bg1"/>
                </a:solidFill>
              </a:defRPr>
            </a:lvl1pPr>
          </a:lstStyle>
          <a:p>
            <a:pPr>
              <a:defRPr/>
            </a:pPr>
            <a:fld id="{51E84241-D031-42DE-84E4-CC10C30232F4}" type="datetimeFigureOut">
              <a:rPr/>
              <a:t>22.10.2013</a:t>
            </a:fld>
            <a:endParaRPr/>
          </a:p>
        </p:txBody>
      </p:sp>
      <p:sp>
        <p:nvSpPr>
          <p:cNvPr id="6" name="Нижний колонтитул 4"/>
          <p:cNvSpPr>
            <a:spLocks noGrp="1"/>
          </p:cNvSpPr>
          <p:nvPr>
            <p:ph type="ftr" sz="quarter" idx="3"/>
          </p:nvPr>
        </p:nvSpPr>
        <p:spPr bwMode="auto">
          <a:xfrm>
            <a:off x="7920202" y="6416499"/>
            <a:ext cx="3860799" cy="365125"/>
          </a:xfrm>
          <a:prstGeom prst="rect">
            <a:avLst/>
          </a:prstGeom>
        </p:spPr>
        <p:txBody>
          <a:bodyPr/>
          <a:lstStyle>
            <a:lvl1pPr>
              <a:defRPr sz="1400">
                <a:solidFill>
                  <a:schemeClr val="bg1"/>
                </a:solidFill>
              </a:defRPr>
            </a:lvl1pPr>
          </a:lstStyle>
          <a:p>
            <a:pPr>
              <a:defRPr/>
            </a:pPr>
            <a:endParaRPr/>
          </a:p>
        </p:txBody>
      </p:sp>
      <p:sp>
        <p:nvSpPr>
          <p:cNvPr id="8" name="Номер слайда 8"/>
          <p:cNvSpPr>
            <a:spLocks noGrp="1"/>
          </p:cNvSpPr>
          <p:nvPr>
            <p:ph type="sldNum" sz="quarter" idx="4"/>
          </p:nvPr>
        </p:nvSpPr>
        <p:spPr bwMode="auto">
          <a:xfrm>
            <a:off x="5511799" y="6453335"/>
            <a:ext cx="1168399" cy="292099"/>
          </a:xfrm>
          <a:prstGeom prst="rect">
            <a:avLst/>
          </a:prstGeom>
        </p:spPr>
        <p:txBody>
          <a:bodyPr/>
          <a:lstStyle>
            <a:lvl1pPr algn="ctr">
              <a:defRPr>
                <a:solidFill>
                  <a:schemeClr val="bg1"/>
                </a:solidFill>
              </a:defRPr>
            </a:lvl1pPr>
          </a:lstStyle>
          <a:p>
            <a:pPr>
              <a:defRPr/>
            </a:pPr>
            <a:fld id="{6B5AA3AA-5EA9-4976-BF6C-9891F6110747}"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lvl1pPr algn="ctr" defTabSz="914400">
        <a:spcBef>
          <a:spcPts val="398"/>
        </a:spcBef>
        <a:buNone/>
        <a:defRPr sz="3600" b="0" cap="none" spc="0">
          <a:solidFill>
            <a:schemeClr val="bg1"/>
          </a:solidFill>
          <a:latin typeface="+mj-lt"/>
          <a:ea typeface="+mj-ea"/>
          <a:cs typeface="Arial"/>
        </a:defRPr>
      </a:lvl1pPr>
    </p:titleStyle>
    <p:bodyStyle>
      <a:lvl1pPr marL="342900" indent="-342900" algn="l" defTabSz="914400">
        <a:spcBef>
          <a:spcPts val="599"/>
        </a:spcBef>
        <a:spcAft>
          <a:spcPts val="0"/>
        </a:spcAft>
        <a:buClr>
          <a:schemeClr val="accent1"/>
        </a:buClr>
        <a:buFont typeface="Arial"/>
        <a:buChar char="•"/>
        <a:defRPr sz="2200" b="0" i="0" cap="none" spc="28">
          <a:solidFill>
            <a:schemeClr val="tx1">
              <a:lumMod val="85000"/>
              <a:lumOff val="15000"/>
            </a:schemeClr>
          </a:solidFill>
          <a:latin typeface="+mn-lt"/>
          <a:ea typeface="+mn-ea"/>
          <a:cs typeface="Arial"/>
        </a:defRPr>
      </a:lvl1pPr>
      <a:lvl2pPr marL="513651" indent="-342900" algn="l" defTabSz="914400">
        <a:spcBef>
          <a:spcPts val="599"/>
        </a:spcBef>
        <a:buClr>
          <a:schemeClr val="accent1"/>
        </a:buClr>
        <a:buFont typeface="Times New Roman"/>
        <a:buChar char="–"/>
        <a:defRPr sz="2000">
          <a:solidFill>
            <a:schemeClr val="tx1">
              <a:lumMod val="85000"/>
              <a:lumOff val="15000"/>
            </a:schemeClr>
          </a:solidFill>
          <a:latin typeface="+mn-lt"/>
          <a:ea typeface="+mn-ea"/>
          <a:cs typeface="Arial"/>
        </a:defRPr>
      </a:lvl2pPr>
      <a:lvl3pPr marL="627951" indent="-285750" algn="l" defTabSz="914400">
        <a:spcBef>
          <a:spcPts val="599"/>
        </a:spcBef>
        <a:buClr>
          <a:schemeClr val="accent1"/>
        </a:buClr>
        <a:buFont typeface="Arial"/>
        <a:buChar char="•"/>
        <a:defRPr sz="1800">
          <a:solidFill>
            <a:schemeClr val="tx1">
              <a:lumMod val="85000"/>
              <a:lumOff val="15000"/>
            </a:schemeClr>
          </a:solidFill>
          <a:latin typeface="+mn-lt"/>
          <a:ea typeface="+mn-ea"/>
          <a:cs typeface="Arial"/>
        </a:defRPr>
      </a:lvl3pPr>
      <a:lvl4pPr marL="800988" indent="-285750" algn="l" defTabSz="914400">
        <a:spcBef>
          <a:spcPts val="599"/>
        </a:spcBef>
        <a:buClr>
          <a:schemeClr val="accent1"/>
        </a:buClr>
        <a:buFont typeface="Times New Roman"/>
        <a:buChar char="–"/>
        <a:defRPr sz="1600">
          <a:solidFill>
            <a:schemeClr val="tx1">
              <a:lumMod val="85000"/>
              <a:lumOff val="15000"/>
            </a:schemeClr>
          </a:solidFill>
          <a:latin typeface="+mn-lt"/>
          <a:ea typeface="+mn-ea"/>
          <a:cs typeface="Arial"/>
        </a:defRPr>
      </a:lvl4pPr>
      <a:lvl5pPr marL="972438" indent="-285750" algn="l" defTabSz="914400">
        <a:spcBef>
          <a:spcPts val="599"/>
        </a:spcBef>
        <a:buClr>
          <a:schemeClr val="accent1"/>
        </a:buClr>
        <a:buFont typeface="Times New Roman"/>
        <a:buChar char="»"/>
        <a:defRPr sz="1600">
          <a:solidFill>
            <a:schemeClr val="tx1">
              <a:lumMod val="85000"/>
              <a:lumOff val="15000"/>
            </a:schemeClr>
          </a:solidFill>
          <a:latin typeface="+mn-lt"/>
          <a:ea typeface="+mn-ea"/>
          <a:cs typeface="Arial"/>
        </a:defRPr>
      </a:lvl5pPr>
      <a:lvl6pPr marL="1051560" indent="-173735" algn="l" defTabSz="914400">
        <a:spcBef>
          <a:spcPts val="0"/>
        </a:spcBef>
        <a:buClr>
          <a:schemeClr val="accent1"/>
        </a:buClr>
        <a:buFont typeface="Arial"/>
        <a:buChar char="•"/>
        <a:defRPr sz="1400">
          <a:solidFill>
            <a:schemeClr val="tx2"/>
          </a:solidFill>
          <a:latin typeface="+mn-lt"/>
          <a:ea typeface="+mn-ea"/>
          <a:cs typeface="+mn-cs"/>
        </a:defRPr>
      </a:lvl6pPr>
      <a:lvl7pPr marL="1234440" indent="-173735" algn="l" defTabSz="914400">
        <a:spcBef>
          <a:spcPts val="0"/>
        </a:spcBef>
        <a:buClr>
          <a:schemeClr val="accent1"/>
        </a:buClr>
        <a:buFont typeface="Arial"/>
        <a:buChar char="•"/>
        <a:defRPr sz="1400">
          <a:solidFill>
            <a:schemeClr val="tx2"/>
          </a:solidFill>
          <a:latin typeface="+mn-lt"/>
          <a:ea typeface="+mn-ea"/>
          <a:cs typeface="+mn-cs"/>
        </a:defRPr>
      </a:lvl7pPr>
      <a:lvl8pPr marL="1417319" indent="-173735" algn="l" defTabSz="914400">
        <a:spcBef>
          <a:spcPts val="0"/>
        </a:spcBef>
        <a:buClr>
          <a:schemeClr val="accent1"/>
        </a:buClr>
        <a:buFont typeface="Arial"/>
        <a:buChar char="•"/>
        <a:defRPr sz="1400">
          <a:solidFill>
            <a:schemeClr val="tx2"/>
          </a:solidFill>
          <a:latin typeface="+mn-lt"/>
          <a:ea typeface="+mn-ea"/>
          <a:cs typeface="+mn-cs"/>
        </a:defRPr>
      </a:lvl8pPr>
      <a:lvl9pPr marL="1600200" indent="-173735" algn="l" defTabSz="914400">
        <a:spcBef>
          <a:spcPts val="0"/>
        </a:spcBef>
        <a:buClr>
          <a:schemeClr val="accent1"/>
        </a:buClr>
        <a:buFont typeface="Arial"/>
        <a:buChar char="•"/>
        <a:defRPr sz="1400">
          <a:solidFill>
            <a:schemeClr val="tx2"/>
          </a:solidFill>
          <a:latin typeface="+mn-lt"/>
          <a:ea typeface="+mn-ea"/>
          <a:cs typeface="+mn-cs"/>
        </a:defRPr>
      </a:lvl9pPr>
    </p:bodyStyle>
    <p:otherStyle>
      <a:defPPr>
        <a:defRPr/>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5.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jpg"/><Relationship Id="rId4" Type="http://schemas.openxmlformats.org/officeDocument/2006/relationships/image" Target="../media/image23.jp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www.geya.net/5v-relay-module-how-it-works-and-application/" TargetMode="External"/><Relationship Id="rId4" Type="http://schemas.openxmlformats.org/officeDocument/2006/relationships/hyperlink" Target="https://www.circuitbasics.com/how-to-set-up-a-keypad-on-an-arduino/" TargetMode="External"/><Relationship Id="rId5" Type="http://schemas.openxmlformats.org/officeDocument/2006/relationships/hyperlink" Target="https://www.leipole.net/article/dc-fan-and-its-working-principle.html" TargetMode="External"/><Relationship Id="rId6" Type="http://schemas.openxmlformats.org/officeDocument/2006/relationships/hyperlink" Target="http://www.pavouk.org/hw/fan/en_fan4wire.html" TargetMode="External"/><Relationship Id="rId7" Type="http://schemas.openxmlformats.org/officeDocument/2006/relationships/hyperlink" Target="https://www.elprocus.com/lcd-16x2-pin-configuration-and-its-working/" TargetMode="External"/><Relationship Id="rId8" Type="http://schemas.openxmlformats.org/officeDocument/2006/relationships/hyperlink" Target="https://en.wikipedia.org/wiki/Raspberry_Pi_4" TargetMode="External"/><Relationship Id="rId9" Type="http://schemas.openxmlformats.org/officeDocument/2006/relationships/hyperlink" Target="http://www.learningaboutelectronics.com/Articles/N-Channel-MOSFETs" TargetMode="External"/><Relationship Id="rId10" Type="http://schemas.openxmlformats.org/officeDocument/2006/relationships/hyperlink" Target="https://www.amazon.com/Matrix-Membrane-Switch-Keyboard-Arduino/dp/B07THCLGCZ/ref=as_li_ss_tl?dchild=1&amp;keywords=arduino+4x4+keypad&amp;qid=1594879483&amp;sr=8-3&amp;linkCode=ll1&amp;tag=circbasi-20&amp;linkId=1b716d684cdf99e20ad316478193b748&amp;language=en_US"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lstStyle/>
          <a:p>
            <a:pPr>
              <a:defRPr/>
            </a:pPr>
            <a:r>
              <a:rPr lang="en-US"/>
              <a:t>Automatizirani sistem sušenja drveta</a:t>
            </a:r>
            <a:endParaRPr lang="en-US"/>
          </a:p>
        </p:txBody>
      </p:sp>
      <p:sp>
        <p:nvSpPr>
          <p:cNvPr id="3" name="Subtitle 2"/>
          <p:cNvSpPr>
            <a:spLocks noGrp="1"/>
          </p:cNvSpPr>
          <p:nvPr>
            <p:ph type="subTitle" idx="1"/>
          </p:nvPr>
        </p:nvSpPr>
        <p:spPr bwMode="auto"/>
        <p:txBody>
          <a:bodyPr/>
          <a:lstStyle/>
          <a:p>
            <a:pPr>
              <a:defRPr/>
            </a:pPr>
            <a:endParaRPr lang="en-US"/>
          </a:p>
        </p:txBody>
      </p:sp>
      <p:graphicFrame>
        <p:nvGraphicFramePr>
          <p:cNvPr id="364723353" name=""/>
          <p:cNvGraphicFramePr>
            <a:graphicFrameLocks xmlns:a="http://schemas.openxmlformats.org/drawingml/2006/main"/>
          </p:cNvGraphicFramePr>
          <p:nvPr/>
        </p:nvGraphicFramePr>
        <p:xfrm>
          <a:off x="442777" y="5606344"/>
          <a:ext cx="6182230" cy="543559"/>
        </p:xfrm>
        <a:graphic>
          <a:graphicData uri="http://schemas.openxmlformats.org/drawingml/2006/table">
            <a:tbl>
              <a:tblPr firstRow="1" firstCol="0" lastRow="0" lastCol="0" bandRow="1" bandCol="0">
                <a:tableStyleId>{5C22544A-7EE6-4342-B048-85BDC9FD1C3A}</a:tableStyleId>
              </a:tblPr>
              <a:tblGrid>
                <a:gridCol w="5654070"/>
                <a:gridCol w="5745590"/>
              </a:tblGrid>
              <a:tr h="1272822">
                <a:tc>
                  <a:txBody>
                    <a:bodyPr/>
                    <a:p>
                      <a:pPr>
                        <a:defRPr/>
                      </a:pPr>
                      <a:r>
                        <a:rPr/>
                        <a:t>Profesor:</a:t>
                      </a:r>
                      <a:endParaRPr/>
                    </a:p>
                    <a:p>
                      <a:pPr>
                        <a:defRPr/>
                      </a:pPr>
                      <a:r>
                        <a:rPr/>
                        <a:t>Dr.sc. Lejla Banjanović-Mehmedović,vanr.prof</a:t>
                      </a:r>
                      <a:endParaRPr/>
                    </a:p>
                  </a:txBody>
                  <a:tcPr/>
                </a:tc>
                <a:tc>
                  <a:txBody>
                    <a:bodyPr/>
                    <a:p>
                      <a:pPr algn="r">
                        <a:defRPr/>
                      </a:pPr>
                      <a:r>
                        <a:rPr/>
                        <a:t>Studnti:</a:t>
                      </a:r>
                      <a:endParaRPr/>
                    </a:p>
                    <a:p>
                      <a:pPr algn="r">
                        <a:defRPr/>
                      </a:pPr>
                      <a:r>
                        <a:rPr/>
                        <a:t>Azur Jusić</a:t>
                      </a:r>
                      <a:endParaRPr/>
                    </a:p>
                    <a:p>
                      <a:pPr algn="r">
                        <a:defRPr/>
                      </a:pPr>
                      <a:r>
                        <a:rPr/>
                        <a:t>Fatima Alić</a:t>
                      </a:r>
                      <a:endParaRPr/>
                    </a:p>
                    <a:p>
                      <a:pPr algn="r">
                        <a:defRPr/>
                      </a:pPr>
                      <a:r>
                        <a:rPr/>
                        <a:t>Amar Degirmendžić</a:t>
                      </a:r>
                      <a:endParaRPr/>
                    </a:p>
                  </a:txBody>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122730205" name="Заголовок 1"/>
          <p:cNvSpPr>
            <a:spLocks noGrp="1"/>
          </p:cNvSpPr>
          <p:nvPr>
            <p:ph type="title"/>
          </p:nvPr>
        </p:nvSpPr>
        <p:spPr bwMode="auto"/>
        <p:txBody>
          <a:bodyPr/>
          <a:lstStyle/>
          <a:p>
            <a:pPr>
              <a:defRPr/>
            </a:pPr>
            <a:r>
              <a:rPr/>
              <a:t>LCD 16x2</a:t>
            </a:r>
            <a:endParaRPr/>
          </a:p>
        </p:txBody>
      </p:sp>
      <p:sp>
        <p:nvSpPr>
          <p:cNvPr id="1178026848" name="Объект 2"/>
          <p:cNvSpPr>
            <a:spLocks noGrp="1"/>
          </p:cNvSpPr>
          <p:nvPr>
            <p:ph idx="1"/>
          </p:nvPr>
        </p:nvSpPr>
        <p:spPr bwMode="auto"/>
        <p:txBody>
          <a:bodyPr/>
          <a:lstStyle/>
          <a:p>
            <a:pPr>
              <a:defRPr/>
            </a:pPr>
            <a:r>
              <a:rPr sz="1800"/>
              <a:t>Izraz LCD označava tekući kristalni zaslon. To je jedna vrsta elektroničkog modula za prikaz koji se koristi u različitim aplikacijama poput različitih krugova i uređaja kao š</a:t>
            </a:r>
            <a:r>
              <a:rPr sz="1800"/>
              <a:t>to su mobilni telefoni, kalkulatori, računala, televizori itd. Glavne prednosti korištenja ovog modula su niska cijena, jednostavno programiranje, animacije i nema ograničenja za prikazivanje prilagođenih znakova, posebnih znakova pa čak i animacija, itd. </a:t>
            </a:r>
            <a:endParaRPr sz="1800"/>
          </a:p>
          <a:p>
            <a:pPr>
              <a:defRPr/>
            </a:pPr>
            <a:r>
              <a:rPr sz="1800"/>
              <a:t>LCD 16x2 sastoji se od 16 pinova prikazanih na sljedećoj slici:</a:t>
            </a:r>
            <a:endParaRPr/>
          </a:p>
        </p:txBody>
      </p:sp>
      <p:pic>
        <p:nvPicPr>
          <p:cNvPr id="221803939" name="Image11" descr=""/>
          <p:cNvPicPr>
            <a:picLocks noChangeAspect="1"/>
          </p:cNvPicPr>
          <p:nvPr/>
        </p:nvPicPr>
        <p:blipFill>
          <a:blip r:embed="rId3"/>
          <a:stretch/>
        </p:blipFill>
        <p:spPr bwMode="auto">
          <a:xfrm rot="0" flipH="0" flipV="0">
            <a:off x="4639027" y="3263194"/>
            <a:ext cx="1964054" cy="297243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04339832" name="Заголовок 1"/>
          <p:cNvSpPr>
            <a:spLocks noGrp="1"/>
          </p:cNvSpPr>
          <p:nvPr>
            <p:ph type="title"/>
          </p:nvPr>
        </p:nvSpPr>
        <p:spPr bwMode="auto"/>
        <p:txBody>
          <a:bodyPr/>
          <a:lstStyle/>
          <a:p>
            <a:pPr>
              <a:defRPr/>
            </a:pPr>
            <a:r>
              <a:rPr/>
              <a:t>PTC grijač</a:t>
            </a:r>
            <a:endParaRPr/>
          </a:p>
        </p:txBody>
      </p:sp>
      <p:sp>
        <p:nvSpPr>
          <p:cNvPr id="1957236102" name="Объект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a:bodyPr>
          <a:lstStyle/>
          <a:p>
            <a:pPr algn="just">
              <a:defRPr/>
            </a:pPr>
            <a:r>
              <a:rPr sz="1400"/>
              <a:t>PTC je akronim za pozitivan temperaturni koeficijent. Ovi grijači su grijaće ploče izrađene od kera</a:t>
            </a:r>
            <a:r>
              <a:rPr sz="1400"/>
              <a:t>mičkih materijala. Istraživanja su pokazala da toplina proizvedena ovom tehnologijom energetski je učinkovita, snažna, stabilna i trajna, što je čini posebno primjenjivom u kompaktnim prostorima poput kućanskih aparata. PTC grijači rade u otvorenoj petlji </a:t>
            </a:r>
            <a:r>
              <a:rPr sz="1400"/>
              <a:t>(open-loop), što znači da im nije potrebna povratna kontrola niti vanjska dijagnostika. To ih čini mnogo sigurnijim jer postoji nizak rizik od pregrijavanja. Za uređaje koji zahtijevaju sigurno, jednolično i snažno grijanje, PTC grijači su pouzdana opcija.</a:t>
            </a:r>
            <a:endParaRPr sz="1400"/>
          </a:p>
          <a:p>
            <a:pPr>
              <a:defRPr/>
            </a:pPr>
            <a:endParaRPr/>
          </a:p>
          <a:p>
            <a:pPr>
              <a:defRPr/>
            </a:pPr>
            <a:endParaRPr/>
          </a:p>
          <a:p>
            <a:pPr>
              <a:defRPr/>
            </a:pPr>
            <a:endParaRPr/>
          </a:p>
          <a:p>
            <a:pPr>
              <a:defRPr/>
            </a:pPr>
            <a:endParaRPr/>
          </a:p>
          <a:p>
            <a:pPr algn="just">
              <a:defRPr/>
            </a:pPr>
            <a:r>
              <a:rPr sz="1400"/>
              <a:t>PTC grijači izrađeni su od naprednih provodnih keramičkih materijala. Imaju pozitivnu promjenu otpora </a:t>
            </a:r>
            <a:r>
              <a:rPr sz="1400"/>
              <a:t>kada su izloženi povećanju temperature. Kako se element izlaže većoj toplini, keramika ograničava prolaz struje kroz komponentu. Suprotno tome, kad je izložen nižoj temperaturi, povećava se prolaz struje. To je način na koji PTC grijač može stvarati, održa</a:t>
            </a:r>
            <a:r>
              <a:rPr sz="1400"/>
              <a:t>vati i samopraćenje topline. Istraživanja podupiru učinkovitost PTC tehnologija za grijanje u različitim aplikacijama. Izvrsno se pokazuju i omogućavaju proizvođačima aparata da odrede određene temperaturne granice unutar kojih grijač treba funkcionirati. </a:t>
            </a:r>
            <a:endParaRPr sz="1400"/>
          </a:p>
          <a:p>
            <a:pPr algn="just">
              <a:defRPr/>
            </a:pPr>
            <a:r>
              <a:rPr sz="1400"/>
              <a:t>PTC grijači se u našem projektu korsite u kombinaciji sa relejom koji upravlja grijačima na način da ih pali i gasi po potrebi.</a:t>
            </a:r>
            <a:endParaRPr/>
          </a:p>
        </p:txBody>
      </p:sp>
      <p:pic>
        <p:nvPicPr>
          <p:cNvPr id="1020305983" name="Image12" descr=""/>
          <p:cNvPicPr>
            <a:picLocks noChangeAspect="1"/>
          </p:cNvPicPr>
          <p:nvPr/>
        </p:nvPicPr>
        <p:blipFill>
          <a:blip r:embed="rId3"/>
          <a:stretch/>
        </p:blipFill>
        <p:spPr bwMode="auto">
          <a:xfrm rot="0" flipH="0" flipV="0">
            <a:off x="4215694" y="2871787"/>
            <a:ext cx="3095624" cy="111442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017641530" name="Заголовок 1"/>
          <p:cNvSpPr>
            <a:spLocks noGrp="1"/>
          </p:cNvSpPr>
          <p:nvPr>
            <p:ph type="title"/>
          </p:nvPr>
        </p:nvSpPr>
        <p:spPr bwMode="auto"/>
        <p:txBody>
          <a:bodyPr/>
          <a:lstStyle/>
          <a:p>
            <a:pPr>
              <a:defRPr/>
            </a:pPr>
            <a:r>
              <a:rPr/>
              <a:t>Mosfet</a:t>
            </a:r>
            <a:endParaRPr/>
          </a:p>
        </p:txBody>
      </p:sp>
      <p:sp>
        <p:nvSpPr>
          <p:cNvPr id="1017123543" name="Объект 2"/>
          <p:cNvSpPr>
            <a:spLocks noGrp="1"/>
          </p:cNvSpPr>
          <p:nvPr>
            <p:ph idx="1"/>
          </p:nvPr>
        </p:nvSpPr>
        <p:spPr bwMode="auto"/>
        <p:txBody>
          <a:bodyPr/>
          <a:lstStyle/>
          <a:p>
            <a:pPr algn="just">
              <a:defRPr/>
            </a:pPr>
            <a:r>
              <a:rPr sz="1200">
                <a:latin typeface="Times New Roman"/>
                <a:ea typeface="Times New Roman"/>
                <a:cs typeface="Times New Roman"/>
              </a:rPr>
              <a:t>N-kanalni MOSFET je tip MOSFET-a u kojem se kanal MOSFET-a sastoji od većine elektrona kao nosilaca struje. Kada je MOSFET aktiviran i uključen, većina struje koja teče su elektroni koji se kreću kroz kanal.</a:t>
            </a:r>
            <a:r>
              <a:rPr sz="1200">
                <a:latin typeface="Times New Roman"/>
                <a:ea typeface="Times New Roman"/>
                <a:cs typeface="Times New Roman"/>
              </a:rPr>
              <a:t> </a:t>
            </a:r>
            <a:r>
              <a:rPr sz="1200">
                <a:latin typeface="Times New Roman"/>
                <a:ea typeface="Times New Roman"/>
                <a:cs typeface="Times New Roman"/>
              </a:rPr>
              <a:t>Postoje 2 tipa N-kanalnih MOSFET-ova, MOSFET-ovi obogaćenog 4tipai MOSFET-ovi tipa osiromašenja.</a:t>
            </a:r>
            <a:r>
              <a:rPr sz="1200">
                <a:latin typeface="Times New Roman"/>
                <a:ea typeface="Times New Roman"/>
                <a:cs typeface="Times New Roman"/>
              </a:rPr>
              <a:t> </a:t>
            </a:r>
            <a:r>
              <a:rPr sz="1200">
                <a:latin typeface="Times New Roman"/>
                <a:ea typeface="Times New Roman"/>
                <a:cs typeface="Times New Roman"/>
              </a:rPr>
              <a:t>Terminali GATE-a su napravljeni od P materijala. Ovisno o količini i vrsti napona (negativan ili pozitivan) određuje kako će tranzistor raditi da li se uključuje ili isključuje.</a:t>
            </a:r>
            <a:endParaRPr/>
          </a:p>
          <a:p>
            <a:pPr algn="just">
              <a:defRPr/>
            </a:pPr>
            <a:endParaRPr/>
          </a:p>
          <a:p>
            <a:pPr>
              <a:defRPr/>
            </a:pPr>
            <a:r>
              <a:rPr sz="1200" b="1"/>
              <a:t>Uključivanje obogaćenog MOSFET-a</a:t>
            </a:r>
            <a:endParaRPr sz="1200" b="1"/>
          </a:p>
          <a:p>
            <a:pPr algn="just">
              <a:defRPr/>
            </a:pPr>
            <a:r>
              <a:rPr sz="1200" b="0"/>
              <a:t>Da biste uključili MOSFET tipa N-Channel Enhancement, primijenite dovoljan pozitivan napon VDD na odvod tranzistora i dovoljan pozitivan napon na gejt tranzistora. Ovo će omogućiti struji da teče kroz kanal odvod-izvor. </a:t>
            </a:r>
            <a:r>
              <a:rPr sz="1200" b="0"/>
              <a:t>Dakle, sa dovoljnim pozitivnim naponom, VDD, i dovoljnim pozitivnim naponom primijenjenim na gejt, MOSFET tipa N-Channel Enhancement je potpuno funkcionalan i u 'ON' operaciji.</a:t>
            </a:r>
            <a:endParaRPr sz="1200" b="0"/>
          </a:p>
          <a:p>
            <a:pPr algn="just">
              <a:defRPr/>
            </a:pPr>
            <a:endParaRPr sz="1200" b="0"/>
          </a:p>
          <a:p>
            <a:pPr algn="just">
              <a:defRPr/>
            </a:pPr>
            <a:r>
              <a:rPr sz="1200" b="1"/>
              <a:t>Isključivanje MOSFET-a</a:t>
            </a:r>
            <a:endParaRPr sz="1200" b="1"/>
          </a:p>
          <a:p>
            <a:pPr algn="just">
              <a:defRPr/>
            </a:pPr>
            <a:r>
              <a:rPr sz="1200" b="0"/>
              <a:t>Da biste isključili N-kanalni MOSFET za poboljšanje, možete poduzeti 2 koraka. Možete ili prekinuti pozitivni napon prednapona, VDD, koji napaja odvod. Ili možete isključiti pozitivni napon koji ide do gejta tranzistora.</a:t>
            </a:r>
            <a:endParaRPr sz="1200"/>
          </a:p>
        </p:txBody>
      </p:sp>
      <p:pic>
        <p:nvPicPr>
          <p:cNvPr id="489902241" name=""/>
          <p:cNvPicPr>
            <a:picLocks noChangeAspect="1"/>
          </p:cNvPicPr>
          <p:nvPr/>
        </p:nvPicPr>
        <p:blipFill>
          <a:blip r:embed="rId3"/>
          <a:stretch/>
        </p:blipFill>
        <p:spPr bwMode="auto">
          <a:xfrm rot="0" flipH="0" flipV="0">
            <a:off x="7567347" y="4400550"/>
            <a:ext cx="3905249" cy="22097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32724607" name="Заголовок 1"/>
          <p:cNvSpPr>
            <a:spLocks noGrp="1"/>
          </p:cNvSpPr>
          <p:nvPr>
            <p:ph type="title"/>
          </p:nvPr>
        </p:nvSpPr>
        <p:spPr bwMode="auto"/>
        <p:txBody>
          <a:bodyPr/>
          <a:lstStyle/>
          <a:p>
            <a:pPr>
              <a:defRPr/>
            </a:pPr>
            <a:r>
              <a:rPr/>
              <a:t>Algoritam upravljanja</a:t>
            </a:r>
            <a:endParaRPr/>
          </a:p>
        </p:txBody>
      </p:sp>
      <p:sp>
        <p:nvSpPr>
          <p:cNvPr id="1815042090" name="Объект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a:bodyPr>
          <a:lstStyle/>
          <a:p>
            <a:pPr>
              <a:defRPr/>
            </a:pPr>
            <a:r>
              <a:rPr sz="1400"/>
              <a:t>Prvo je ručno potrebno unutar makete ubaciti drvo koje je potrebno osušiti. Na lcd displeju nam se prikaže poruka da ubacimo drvo tek k</a:t>
            </a:r>
            <a:r>
              <a:rPr sz="1400"/>
              <a:t>ada odaberemo jednu od opcija za sušenje drveta. Nakon ubacivanja drveta u sušaru kreće proces sušenja koji se odvija u beskonačnoj petlji. DHT 11 senzor unutar makete zabilježi trenutnu temperaturu i vlažnost makete prije ubacivanja samog drveta. Te vrije</a:t>
            </a:r>
            <a:r>
              <a:rPr sz="1400"/>
              <a:t>dnosti se pohrane u varijable kako bi se koristile za kasnije poređenje. DHT 11 senzor nakon ubacivanja drveta počinje da mjeri  vlažnost i temperaturu samog drveta na način da je drvo pribijeno uz sam senzor. Kada je drvo ubačeno u zavisnosti od vlažnosti</a:t>
            </a:r>
            <a:r>
              <a:rPr sz="1400"/>
              <a:t> makete i vlažnosti samog drveta uključuju se grijači i ventilatori unutar makete kako bi se regulirala vlažnost drveta na neku optimalnu vrijednost. Grijači se aktiviraju pomoću releja kojeg upravlja Raspberi PI 4. Raspberi također upravlja i sa ostalim k</a:t>
            </a:r>
            <a:r>
              <a:rPr sz="1400"/>
              <a:t>omponentama (ventilatorima, senzorom tepmperature, tastaturom, displejom,step motorom). Kada je drvo ubačeno aktivira se i servo motor koji zatvara maketu.   Unutar beskonačne petlje uključuju se ili isključuju grijači, ventilatori, step motor  u zavisnost</a:t>
            </a:r>
            <a:r>
              <a:rPr sz="1400"/>
              <a:t>i da li su temperatura i  vlažnost drveta zadovoljavajući. Pomoću raspberi-a kontrolišemo i prilagođavamo brzinu samih ventilatora u maketi radi bržeg ili sporijeg sušenja. Kada vlažnost drveta poprimi neku optimalnu vrijednost tada će dio tog procesa kren</a:t>
            </a:r>
            <a:r>
              <a:rPr sz="1400"/>
              <a:t>uti ka zavšetku na način da se petlja završi te kreće proces u kojem se otvara i rashlađuje maketa, gase grijači. Rashlađivanje makete je određeno kratkim vremenskim periodom kako bi se ponovo stekli uslovi za sušenje sljedećeg drveta. Kada je proces završ</a:t>
            </a:r>
            <a:r>
              <a:rPr sz="1400"/>
              <a:t>en lcd displej nas o tome obavijesti te kaže da drvo izvadimo. Imamo određeni vremenski period da drvo uklonimo iz makete. Nakon što je drvo uklonjeno na lcd displeju nam se ponovo nude  opcije sušenja drveta kako bi ponovo mogli prstupiti procesu sušenja.</a:t>
            </a:r>
            <a:endParaRPr sz="1200"/>
          </a:p>
        </p:txBody>
      </p:sp>
      <p:pic>
        <p:nvPicPr>
          <p:cNvPr id="1403728672" name=""/>
          <p:cNvPicPr>
            <a:picLocks noChangeAspect="1"/>
          </p:cNvPicPr>
          <p:nvPr/>
        </p:nvPicPr>
        <p:blipFill>
          <a:blip r:embed="rId3"/>
          <a:stretch/>
        </p:blipFill>
        <p:spPr bwMode="auto">
          <a:xfrm rot="0" flipH="0" flipV="0">
            <a:off x="5659552" y="4745262"/>
            <a:ext cx="5731199" cy="177784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24587118" name="Заголовок 1"/>
          <p:cNvSpPr>
            <a:spLocks noGrp="1"/>
          </p:cNvSpPr>
          <p:nvPr>
            <p:ph type="title"/>
          </p:nvPr>
        </p:nvSpPr>
        <p:spPr bwMode="auto"/>
        <p:txBody>
          <a:bodyPr/>
          <a:lstStyle/>
          <a:p>
            <a:pPr>
              <a:defRPr/>
            </a:pPr>
            <a:r>
              <a:rPr/>
              <a:t>Algoritam upravljanja</a:t>
            </a:r>
            <a:endParaRPr/>
          </a:p>
        </p:txBody>
      </p:sp>
      <p:sp>
        <p:nvSpPr>
          <p:cNvPr id="411642540" name="Объект 2"/>
          <p:cNvSpPr>
            <a:spLocks noGrp="1"/>
          </p:cNvSpPr>
          <p:nvPr>
            <p:ph idx="1"/>
          </p:nvPr>
        </p:nvSpPr>
        <p:spPr bwMode="auto"/>
        <p:txBody>
          <a:bodyPr/>
          <a:lstStyle/>
          <a:p>
            <a:pPr marL="0" indent="0">
              <a:buClr>
                <a:schemeClr val="accent1"/>
              </a:buClr>
              <a:buFont typeface="Arial"/>
              <a:buNone/>
              <a:defRPr/>
            </a:pPr>
            <a:r>
              <a:rPr b="1"/>
              <a:t>Ulazi i izlazi:</a:t>
            </a:r>
            <a:endParaRPr b="1"/>
          </a:p>
          <a:p>
            <a:pPr marL="0" indent="0" algn="just">
              <a:buClr>
                <a:schemeClr val="accent1"/>
              </a:buClr>
              <a:buFont typeface="Arial"/>
              <a:buNone/>
              <a:defRPr/>
            </a:pPr>
            <a:r>
              <a:rPr sz="1600" b="1"/>
              <a:t>Ulazi:</a:t>
            </a:r>
            <a:endParaRPr sz="1600" b="1"/>
          </a:p>
          <a:p>
            <a:pPr algn="just">
              <a:defRPr/>
            </a:pPr>
            <a:r>
              <a:rPr sz="1600"/>
              <a:t>Senzor temperature i vlage DHT11 —- &gt; mjeri temperaturu i vlažnost vazduha u okolini i vlažnost i temperaturu samog drveta.</a:t>
            </a:r>
            <a:endParaRPr sz="1600"/>
          </a:p>
          <a:p>
            <a:pPr algn="just">
              <a:defRPr/>
            </a:pPr>
            <a:r>
              <a:rPr sz="1600"/>
              <a:t>Tasteri na tastaturi (keypad) —- &gt;Koristi se za unos komandi ili vrijednosti u sistem.</a:t>
            </a:r>
            <a:endParaRPr sz="1600"/>
          </a:p>
          <a:p>
            <a:pPr marL="0" indent="0" algn="just">
              <a:buClr>
                <a:schemeClr val="accent1"/>
              </a:buClr>
              <a:buFont typeface="Arial"/>
              <a:buNone/>
              <a:defRPr/>
            </a:pPr>
            <a:r>
              <a:rPr sz="1600" b="1"/>
              <a:t>Izlazi:</a:t>
            </a:r>
            <a:endParaRPr sz="1600" b="1"/>
          </a:p>
          <a:p>
            <a:pPr algn="just">
              <a:defRPr/>
            </a:pPr>
            <a:r>
              <a:rPr sz="1600" b="0"/>
              <a:t>LCD displej —- &gt; Prikazuje informacije o trenutnoj temperaturi i vlažnosti, kao i druge informacije koje želite prikazati korisniku.</a:t>
            </a:r>
            <a:endParaRPr sz="1600" b="0"/>
          </a:p>
          <a:p>
            <a:pPr algn="just">
              <a:defRPr/>
            </a:pPr>
            <a:r>
              <a:rPr sz="1600" b="0"/>
              <a:t>DC ventilatori (12V) —- &gt; Koriste se za kontrolu temperature unutar sistema.</a:t>
            </a:r>
            <a:endParaRPr sz="1600" b="0"/>
          </a:p>
          <a:p>
            <a:pPr algn="just">
              <a:defRPr/>
            </a:pPr>
            <a:r>
              <a:rPr sz="1600" b="0"/>
              <a:t>PTC grijači —- &gt; Koriste se za povećanje temperature unutar sistema.</a:t>
            </a:r>
            <a:endParaRPr sz="1600" b="0"/>
          </a:p>
          <a:p>
            <a:pPr algn="just">
              <a:defRPr/>
            </a:pPr>
            <a:r>
              <a:rPr sz="1600" b="0"/>
              <a:t>Relej —- &gt; Kontroliše napajanje PTC grijača u skladu sa potrebama sistema.</a:t>
            </a:r>
            <a:endParaRPr sz="1600" b="0"/>
          </a:p>
          <a:p>
            <a:pPr algn="just">
              <a:defRPr/>
            </a:pPr>
            <a:r>
              <a:rPr sz="1600" b="0"/>
              <a:t>Servo motor —- &gt; otvara i zatvara maketu</a:t>
            </a:r>
            <a:r>
              <a:rPr b="0"/>
              <a:t>.</a:t>
            </a:r>
            <a:endParaRPr b="1"/>
          </a:p>
        </p:txBody>
      </p:sp>
      <p:graphicFrame>
        <p:nvGraphicFramePr>
          <p:cNvPr id="680661820" name=""/>
          <p:cNvGraphicFramePr>
            <a:graphicFrameLocks xmlns:a="http://schemas.openxmlformats.org/drawingml/2006/main"/>
          </p:cNvGraphicFramePr>
          <p:nvPr/>
        </p:nvGraphicFramePr>
        <p:xfrm>
          <a:off x="6316527" y="4752339"/>
          <a:ext cx="5744208" cy="2115819"/>
        </p:xfrm>
        <a:graphic>
          <a:graphicData uri="http://schemas.openxmlformats.org/drawingml/2006/table">
            <a:tbl>
              <a:tblPr firstRow="1" firstCol="1" lastRow="0" lastCol="0" bandRow="1" bandCol="0">
                <a:tableStyleId>{5C22544A-7EE6-4342-B048-85BDC9FD1C3A}</a:tableStyleId>
              </a:tblPr>
              <a:tblGrid>
                <a:gridCol w="2859969"/>
                <a:gridCol w="2859969"/>
              </a:tblGrid>
              <a:tr h="353307">
                <a:tc gridSpan="2">
                  <a:txBody>
                    <a:bodyPr/>
                    <a:p>
                      <a:pPr algn="ctr">
                        <a:defRPr/>
                      </a:pPr>
                      <a:r>
                        <a:rPr b="1"/>
                        <a:t>Raspberry PI 4</a:t>
                      </a:r>
                      <a:endParaRPr b="1"/>
                    </a:p>
                  </a:txBody>
                  <a:tcPr vert="horz"/>
                </a:tc>
                <a:tc hMerge="1">
                  <a:txBody>
                    <a:bodyPr/>
                    <a:p>
                      <a:endParaRPr/>
                    </a:p>
                  </a:txBody>
                </a:tc>
              </a:tr>
              <a:tr h="386955">
                <a:tc>
                  <a:txBody>
                    <a:bodyPr/>
                    <a:p>
                      <a:pPr algn="ctr">
                        <a:defRPr/>
                      </a:pPr>
                      <a:r>
                        <a:rPr b="1"/>
                        <a:t>Ulazi</a:t>
                      </a:r>
                      <a:endParaRPr b="1"/>
                    </a:p>
                  </a:txBody>
                  <a:tcPr vert="horz"/>
                </a:tc>
                <a:tc>
                  <a:txBody>
                    <a:bodyPr/>
                    <a:p>
                      <a:pPr algn="ctr">
                        <a:defRPr/>
                      </a:pPr>
                      <a:r>
                        <a:rPr b="1"/>
                        <a:t>Izlazi</a:t>
                      </a:r>
                      <a:endParaRPr b="1"/>
                    </a:p>
                  </a:txBody>
                  <a:tcPr vert="horz"/>
                </a:tc>
              </a:tr>
              <a:tr h="609395">
                <a:tc>
                  <a:txBody>
                    <a:bodyPr/>
                    <a:p>
                      <a:pPr algn="just">
                        <a:defRPr/>
                      </a:pPr>
                      <a:r>
                        <a:rPr b="0"/>
                        <a:t>DHT11 senzor temperature i vlažnosti</a:t>
                      </a:r>
                      <a:endParaRPr b="0"/>
                    </a:p>
                  </a:txBody>
                  <a:tcPr vert="horz"/>
                </a:tc>
                <a:tc>
                  <a:txBody>
                    <a:bodyPr/>
                    <a:p>
                      <a:pPr algn="just">
                        <a:defRPr/>
                      </a:pPr>
                      <a:r>
                        <a:rPr b="0"/>
                        <a:t>DC ventilator 12V x2</a:t>
                      </a:r>
                      <a:endParaRPr b="0"/>
                    </a:p>
                    <a:p>
                      <a:pPr algn="just">
                        <a:defRPr/>
                      </a:pPr>
                      <a:r>
                        <a:rPr b="0"/>
                        <a:t>Grijač x2</a:t>
                      </a:r>
                      <a:endParaRPr b="0"/>
                    </a:p>
                  </a:txBody>
                  <a:tcPr vert="horz"/>
                </a:tc>
              </a:tr>
              <a:tr h="353307">
                <a:tc>
                  <a:txBody>
                    <a:bodyPr/>
                    <a:p>
                      <a:pPr algn="just">
                        <a:defRPr/>
                      </a:pPr>
                      <a:r>
                        <a:rPr b="0"/>
                        <a:t>Keypad</a:t>
                      </a:r>
                      <a:endParaRPr b="0"/>
                    </a:p>
                  </a:txBody>
                  <a:tcPr vert="horz"/>
                </a:tc>
                <a:tc>
                  <a:txBody>
                    <a:bodyPr/>
                    <a:p>
                      <a:pPr algn="just">
                        <a:defRPr/>
                      </a:pPr>
                      <a:r>
                        <a:rPr b="0"/>
                        <a:t>Servo motor,relej</a:t>
                      </a:r>
                      <a:endParaRPr b="0"/>
                    </a:p>
                  </a:txBody>
                  <a:tcPr vert="horz"/>
                </a:tc>
              </a:tr>
              <a:tr h="353307">
                <a:tc>
                  <a:txBody>
                    <a:bodyPr/>
                    <a:p>
                      <a:pPr algn="just">
                        <a:defRPr/>
                      </a:pPr>
                      <a:endParaRPr b="0"/>
                    </a:p>
                  </a:txBody>
                  <a:tcPr vert="horz"/>
                </a:tc>
                <a:tc>
                  <a:txBody>
                    <a:bodyPr/>
                    <a:p>
                      <a:pPr algn="just">
                        <a:defRPr/>
                      </a:pPr>
                      <a:r>
                        <a:rPr b="0"/>
                        <a:t>LCD displej</a:t>
                      </a:r>
                      <a:endParaRPr b="0"/>
                    </a:p>
                  </a:txBody>
                  <a:tcPr vert="horz"/>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72261686" name="Заголовок 1"/>
          <p:cNvSpPr>
            <a:spLocks noGrp="1"/>
          </p:cNvSpPr>
          <p:nvPr>
            <p:ph type="title"/>
          </p:nvPr>
        </p:nvSpPr>
        <p:spPr bwMode="auto"/>
        <p:txBody>
          <a:bodyPr vertOverflow="overflow" horzOverflow="overflow" vert="horz" wrap="square" lIns="91440" tIns="45720" rIns="91440" bIns="45720" numCol="1" spcCol="0" rtlCol="0" fromWordArt="0" anchor="b" anchorCtr="0" forceAA="0" upright="0" compatLnSpc="0">
            <a:normAutofit fontScale="90000" lnSpcReduction="2000"/>
          </a:bodyPr>
          <a:lstStyle/>
          <a:p>
            <a:pPr>
              <a:defRPr/>
            </a:pPr>
            <a:r>
              <a:rPr/>
              <a:t>Algoritam upravljanja</a:t>
            </a:r>
            <a:br>
              <a:rPr/>
            </a:br>
            <a:r>
              <a:rPr/>
              <a:t>Šema povezivanja</a:t>
            </a:r>
            <a:endParaRPr/>
          </a:p>
        </p:txBody>
      </p:sp>
      <p:pic>
        <p:nvPicPr>
          <p:cNvPr id="827749664" name=""/>
          <p:cNvPicPr>
            <a:picLocks noChangeAspect="1"/>
          </p:cNvPicPr>
          <p:nvPr/>
        </p:nvPicPr>
        <p:blipFill>
          <a:blip r:embed="rId3"/>
          <a:stretch/>
        </p:blipFill>
        <p:spPr bwMode="auto">
          <a:xfrm rot="0" flipH="0" flipV="0">
            <a:off x="3757083" y="1781527"/>
            <a:ext cx="5016204" cy="3631861"/>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14754957" name="Заголовок 1"/>
          <p:cNvSpPr>
            <a:spLocks noGrp="1"/>
          </p:cNvSpPr>
          <p:nvPr>
            <p:ph type="title"/>
          </p:nvPr>
        </p:nvSpPr>
        <p:spPr bwMode="auto"/>
        <p:txBody>
          <a:bodyPr vertOverflow="overflow" horzOverflow="overflow" vert="horz" wrap="square" lIns="91440" tIns="45720" rIns="91440" bIns="45720" numCol="1" spcCol="0" rtlCol="0" fromWordArt="0" anchor="b" anchorCtr="0" forceAA="0" upright="0" compatLnSpc="0">
            <a:normAutofit fontScale="90000" lnSpcReduction="2000"/>
          </a:bodyPr>
          <a:lstStyle/>
          <a:p>
            <a:pPr>
              <a:defRPr/>
            </a:pPr>
            <a:r>
              <a:rPr/>
              <a:t>Algoritam upravljanja</a:t>
            </a:r>
            <a:br>
              <a:rPr/>
            </a:br>
            <a:r>
              <a:rPr/>
              <a:t>Grafički odziv</a:t>
            </a:r>
            <a:endParaRPr/>
          </a:p>
        </p:txBody>
      </p:sp>
      <p:sp>
        <p:nvSpPr>
          <p:cNvPr id="1537731446" name="Объект 2"/>
          <p:cNvSpPr>
            <a:spLocks noGrp="1"/>
          </p:cNvSpPr>
          <p:nvPr>
            <p:ph idx="1"/>
          </p:nvPr>
        </p:nvSpPr>
        <p:spPr bwMode="auto"/>
        <p:txBody>
          <a:bodyPr/>
          <a:lstStyle/>
          <a:p>
            <a:pPr algn="just">
              <a:defRPr/>
            </a:pPr>
            <a:r>
              <a:rPr/>
              <a:t>Sa grafičkog prikaza vidimo da će se povećanjem temperature u našoj maketi pomoću grijača i ventilatora koji raspršuju toplotu vlažnost drveta smanjivati tokom vremena. Kada drvo dosegne određenu vlažnost dobijamo obavijest na našem lcd displ</a:t>
            </a:r>
            <a:r>
              <a:rPr/>
              <a:t>eju da je drvo suho. Zatim ponovo imamo mogućnost sušenja drugog drveta. Informacije o temperaturi i vlažnosti su prikupljene tokom samog procesa sušenja i isporučene u tekstualni fajl, zatim su te vrijednosti korištene u kodu ispod kako bi se dobio odziv.</a:t>
            </a:r>
            <a:endParaRPr/>
          </a:p>
        </p:txBody>
      </p:sp>
      <p:pic>
        <p:nvPicPr>
          <p:cNvPr id="718754123" name=""/>
          <p:cNvPicPr>
            <a:picLocks noChangeAspect="1"/>
          </p:cNvPicPr>
          <p:nvPr/>
        </p:nvPicPr>
        <p:blipFill>
          <a:blip r:embed="rId3"/>
          <a:stretch/>
        </p:blipFill>
        <p:spPr bwMode="auto">
          <a:xfrm rot="0" flipH="0" flipV="0">
            <a:off x="158749" y="3615972"/>
            <a:ext cx="5636068" cy="2771836"/>
          </a:xfrm>
          <a:prstGeom prst="rect">
            <a:avLst/>
          </a:prstGeom>
        </p:spPr>
      </p:pic>
      <p:pic>
        <p:nvPicPr>
          <p:cNvPr id="444244849" name=""/>
          <p:cNvPicPr>
            <a:picLocks noChangeAspect="1"/>
          </p:cNvPicPr>
          <p:nvPr/>
        </p:nvPicPr>
        <p:blipFill>
          <a:blip r:embed="rId4"/>
          <a:stretch/>
        </p:blipFill>
        <p:spPr bwMode="auto">
          <a:xfrm rot="0" flipH="0" flipV="0">
            <a:off x="6279444" y="3521952"/>
            <a:ext cx="5573099" cy="295987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85073683" name="Заголовок 1"/>
          <p:cNvSpPr>
            <a:spLocks noGrp="1"/>
          </p:cNvSpPr>
          <p:nvPr>
            <p:ph type="title"/>
          </p:nvPr>
        </p:nvSpPr>
        <p:spPr bwMode="auto"/>
        <p:txBody>
          <a:bodyPr vertOverflow="overflow" horzOverflow="overflow" vert="horz" wrap="square" lIns="91440" tIns="45720" rIns="91440" bIns="45720" numCol="1" spcCol="0" rtlCol="0" fromWordArt="0" anchor="b" anchorCtr="0" forceAA="0" upright="0" compatLnSpc="0">
            <a:normAutofit fontScale="90000" lnSpcReduction="2000"/>
          </a:bodyPr>
          <a:lstStyle/>
          <a:p>
            <a:pPr>
              <a:defRPr/>
            </a:pPr>
            <a:r>
              <a:rPr/>
              <a:t>Odziv servo motora u zavisnosti od temperature i vlažnosti </a:t>
            </a:r>
            <a:endParaRPr/>
          </a:p>
        </p:txBody>
      </p:sp>
      <p:sp>
        <p:nvSpPr>
          <p:cNvPr id="1141781904" name=""/>
          <p:cNvSpPr txBox="1"/>
          <p:nvPr/>
        </p:nvSpPr>
        <p:spPr bwMode="auto">
          <a:xfrm flipH="0" flipV="0">
            <a:off x="566248" y="1746248"/>
            <a:ext cx="4341325" cy="20120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endParaRPr/>
          </a:p>
          <a:p>
            <a:pPr algn="just">
              <a:defRPr/>
            </a:pPr>
            <a:r>
              <a:rPr/>
              <a:t>Na ovom grafiku možemo vidjeti da će ugao servo motora biti 90 stepeni , to jeste da će maketa biti otvorena u slućaju kada je temperatura unutar makete veća od 26 stepeni i ako je vlažnost drveta manja od željene vlažnosti. </a:t>
            </a:r>
            <a:endParaRPr sz="1400"/>
          </a:p>
        </p:txBody>
      </p:sp>
      <p:pic>
        <p:nvPicPr>
          <p:cNvPr id="471411711" name=""/>
          <p:cNvPicPr>
            <a:picLocks noChangeAspect="1"/>
          </p:cNvPicPr>
          <p:nvPr/>
        </p:nvPicPr>
        <p:blipFill>
          <a:blip r:embed="rId3"/>
          <a:stretch/>
        </p:blipFill>
        <p:spPr bwMode="auto">
          <a:xfrm flipH="0" flipV="0">
            <a:off x="5272124" y="1502679"/>
            <a:ext cx="6196818" cy="416469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7925835" name="Заголовок 1"/>
          <p:cNvSpPr>
            <a:spLocks noGrp="1"/>
          </p:cNvSpPr>
          <p:nvPr>
            <p:ph type="title"/>
          </p:nvPr>
        </p:nvSpPr>
        <p:spPr bwMode="auto"/>
        <p:txBody>
          <a:bodyPr/>
          <a:lstStyle/>
          <a:p>
            <a:pPr>
              <a:defRPr/>
            </a:pPr>
            <a:r>
              <a:rPr/>
              <a:t> Odziv grijača u zavisnosti od vlažnosti drveta </a:t>
            </a:r>
            <a:endParaRPr/>
          </a:p>
        </p:txBody>
      </p:sp>
      <p:pic>
        <p:nvPicPr>
          <p:cNvPr id="1222411804" name=""/>
          <p:cNvPicPr>
            <a:picLocks noChangeAspect="1"/>
          </p:cNvPicPr>
          <p:nvPr/>
        </p:nvPicPr>
        <p:blipFill>
          <a:blip r:embed="rId3"/>
          <a:stretch/>
        </p:blipFill>
        <p:spPr bwMode="auto">
          <a:xfrm rot="0" flipH="0" flipV="0">
            <a:off x="5115277" y="1820647"/>
            <a:ext cx="6120765" cy="3620733"/>
          </a:xfrm>
          <a:prstGeom prst="rect">
            <a:avLst/>
          </a:prstGeom>
        </p:spPr>
      </p:pic>
      <p:sp>
        <p:nvSpPr>
          <p:cNvPr id="1492019871" name=""/>
          <p:cNvSpPr txBox="1"/>
          <p:nvPr/>
        </p:nvSpPr>
        <p:spPr bwMode="auto">
          <a:xfrm flipH="0" flipV="0">
            <a:off x="883749" y="1820647"/>
            <a:ext cx="3935271" cy="15548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sz="1600"/>
              <a:t>Sa ovog</a:t>
            </a:r>
            <a:r>
              <a:rPr sz="1600"/>
              <a:t> grafika možemo zaključiti da će relej biti u stanju logičke jedinice (5V) u slućaju kada je vlažnost drveta veća od željene vlažnosti. Tada će grijači biti uključeni pomoću releja. U drugom slućaju grijači će biti iskljućeni a relej u stanju logičke nule.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714892271" name="Заголовок 1"/>
          <p:cNvSpPr>
            <a:spLocks noGrp="1"/>
          </p:cNvSpPr>
          <p:nvPr>
            <p:ph type="title"/>
          </p:nvPr>
        </p:nvSpPr>
        <p:spPr bwMode="auto"/>
        <p:txBody>
          <a:bodyPr vertOverflow="overflow" horzOverflow="overflow" vert="horz" wrap="square" lIns="91440" tIns="45720" rIns="91440" bIns="45720" numCol="1" spcCol="0" rtlCol="0" fromWordArt="0" anchor="b" anchorCtr="0" forceAA="0" upright="0" compatLnSpc="0">
            <a:normAutofit fontScale="95000" lnSpcReduction="1000"/>
          </a:bodyPr>
          <a:lstStyle/>
          <a:p>
            <a:pPr>
              <a:defRPr/>
            </a:pPr>
            <a:r>
              <a:rPr/>
              <a:t>Odziv ventilatora u zavisnosti od temperature i vlage </a:t>
            </a:r>
            <a:endParaRPr/>
          </a:p>
        </p:txBody>
      </p:sp>
      <p:pic>
        <p:nvPicPr>
          <p:cNvPr id="1488876223" name=""/>
          <p:cNvPicPr>
            <a:picLocks noChangeAspect="1"/>
          </p:cNvPicPr>
          <p:nvPr/>
        </p:nvPicPr>
        <p:blipFill>
          <a:blip r:embed="rId3"/>
          <a:stretch/>
        </p:blipFill>
        <p:spPr bwMode="auto">
          <a:xfrm>
            <a:off x="4885972" y="1948617"/>
            <a:ext cx="5972175" cy="3752848"/>
          </a:xfrm>
          <a:prstGeom prst="rect">
            <a:avLst/>
          </a:prstGeom>
        </p:spPr>
      </p:pic>
      <p:sp>
        <p:nvSpPr>
          <p:cNvPr id="360565999" name=""/>
          <p:cNvSpPr txBox="1"/>
          <p:nvPr/>
        </p:nvSpPr>
        <p:spPr bwMode="auto">
          <a:xfrm flipH="0" flipV="0">
            <a:off x="654444" y="1852083"/>
            <a:ext cx="3916553" cy="33836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a:t>Sa grafika možemo vidjeti  ukoliko je vlažnost drveta manja ili jednaka željenoj vlažnosti  da će brzina ventilatora biti 100% jer će tada krenuti proces hlađenja makete gd</a:t>
            </a:r>
            <a:r>
              <a:rPr/>
              <a:t>je će maketa biti otvorena, a ukoliko je vlažnost drveta veća od željene vrijednosti onda će brzina odnosno duty cycle ventilatora da se mijenja od 0 do 100 pri zatvorenoj maketi, to jeste povećavat će svoju brzinu u zavisnosti od temperature i vlažnosti.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93682495" name="Title 1"/>
          <p:cNvSpPr>
            <a:spLocks noGrp="1"/>
          </p:cNvSpPr>
          <p:nvPr>
            <p:ph type="title"/>
          </p:nvPr>
        </p:nvSpPr>
        <p:spPr bwMode="auto"/>
        <p:txBody>
          <a:bodyPr/>
          <a:lstStyle/>
          <a:p>
            <a:pPr>
              <a:defRPr/>
            </a:pPr>
            <a:r>
              <a:rPr/>
              <a:t>Opis projekta i ciljevi</a:t>
            </a:r>
            <a:endParaRPr/>
          </a:p>
        </p:txBody>
      </p:sp>
      <p:sp>
        <p:nvSpPr>
          <p:cNvPr id="493726291"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fontScale="75000" lnSpcReduction="5000"/>
          </a:bodyPr>
          <a:lstStyle/>
          <a:p>
            <a:pPr algn="just">
              <a:defRPr/>
            </a:pPr>
            <a:r>
              <a:rPr>
                <a:solidFill>
                  <a:schemeClr val="tx1"/>
                </a:solidFill>
              </a:rPr>
              <a:t>A</a:t>
            </a:r>
            <a:r>
              <a:rPr>
                <a:solidFill>
                  <a:schemeClr val="tx1"/>
                </a:solidFill>
              </a:rPr>
              <a:t>utomatizirani sistem sušenja drveta  ima za cilj razvoj sistema za kontrolu i automatizaciju procesa sušenja drveta u drvnoj industriji. Sušenje drveta je ključni korak u proizvodnom procesu koji utiče na kvalitet i performanse finalnih proizvoda od drveta</a:t>
            </a:r>
            <a:r>
              <a:rPr>
                <a:solidFill>
                  <a:schemeClr val="tx1"/>
                </a:solidFill>
              </a:rPr>
              <a:t>, kao što su namještaj, građevinski materijali, ili druge drvne konstrukcije. </a:t>
            </a:r>
            <a:r>
              <a:rPr>
                <a:solidFill>
                  <a:schemeClr val="tx1"/>
                </a:solidFill>
              </a:rPr>
              <a:t>S</a:t>
            </a:r>
            <a:r>
              <a:rPr>
                <a:solidFill>
                  <a:schemeClr val="tx1"/>
                </a:solidFill>
              </a:rPr>
              <a:t>uš</a:t>
            </a:r>
            <a:r>
              <a:rPr>
                <a:solidFill>
                  <a:schemeClr val="tx1"/>
                </a:solidFill>
              </a:rPr>
              <a:t>tina projekta je implementacija automatiziranog sistema koji će pratiti i kontrolisati ključne parametre procesa sušenja drveta kako bi se postigla optimalna vlažnost i kvalitet finalnog proizvoda. Za to će se koristiti senzori za praćenje temperature i vl</a:t>
            </a:r>
            <a:r>
              <a:rPr>
                <a:solidFill>
                  <a:schemeClr val="tx1"/>
                </a:solidFill>
              </a:rPr>
              <a:t>ažnosti vazduha i drveta , kao i sistem za kontrolu ventilacije i grijanja unutar sušare.</a:t>
            </a:r>
            <a:endParaRPr/>
          </a:p>
          <a:p>
            <a:pPr marL="0" indent="0" algn="just">
              <a:buClr>
                <a:schemeClr val="accent1"/>
              </a:buClr>
              <a:buFont typeface="Arial"/>
              <a:buNone/>
              <a:defRPr/>
            </a:pPr>
            <a:r>
              <a:rPr b="1"/>
              <a:t>Konkretni ciljevi projekta uključuju:</a:t>
            </a:r>
            <a:endParaRPr b="1"/>
          </a:p>
          <a:p>
            <a:pPr algn="just">
              <a:defRPr/>
            </a:pPr>
            <a:r>
              <a:rPr/>
              <a:t>Implementaciju senzora temperature i vlažnosti (poput DHT11 senzora) za praćenje uslova u sušari.</a:t>
            </a:r>
            <a:endParaRPr/>
          </a:p>
          <a:p>
            <a:pPr algn="just">
              <a:defRPr/>
            </a:pPr>
            <a:r>
              <a:rPr/>
              <a:t>Razvoj sistema za kontrolu ventilatora i grijača unutar sušare radi precizne kontrole temperature i vlažnosti. </a:t>
            </a:r>
            <a:endParaRPr/>
          </a:p>
          <a:p>
            <a:pPr algn="just">
              <a:defRPr/>
            </a:pPr>
            <a:r>
              <a:rPr/>
              <a:t>Integraciju mikrokontrolera (kao što je Raspberry Pi 4) za obradu podataka sa senzora i upravljanje sistema za kontrolu.</a:t>
            </a:r>
            <a:endParaRPr/>
          </a:p>
          <a:p>
            <a:pPr algn="just">
              <a:defRPr/>
            </a:pPr>
            <a:r>
              <a:rPr/>
              <a:t>Implementaciju korisničkog interfejsa putem LCD displeja i tastature ( keypad-a) za podešavanje parametara sušenja i praćenje stanja sistema.</a:t>
            </a:r>
            <a:endParaRPr/>
          </a:p>
          <a:p>
            <a:pPr algn="just">
              <a:defRPr/>
            </a:pPr>
            <a:r>
              <a:rPr/>
              <a:t>Testiranje i optimizaciju sistema kako bi se postigla efikasnost u sušenju drveta i kvalitet finalnog proizvoda.</a:t>
            </a:r>
            <a:endParaRPr/>
          </a:p>
          <a:p>
            <a:pPr algn="just">
              <a:defRPr/>
            </a:pPr>
            <a:r>
              <a:rPr/>
              <a:t>Integracija releja pomoću kojeg kontrolisemo grijače, te step motora pomoću kojeg otvaramo i zatvaramo sušaru radi kontrole vazduha.</a:t>
            </a:r>
            <a:endParaRPr>
              <a:solidFill>
                <a:schemeClr val="tx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95214533" name="Заголовок 1"/>
          <p:cNvSpPr>
            <a:spLocks noGrp="1"/>
          </p:cNvSpPr>
          <p:nvPr>
            <p:ph type="title"/>
          </p:nvPr>
        </p:nvSpPr>
        <p:spPr bwMode="auto"/>
        <p:txBody>
          <a:bodyPr/>
          <a:lstStyle/>
          <a:p>
            <a:pPr>
              <a:defRPr/>
            </a:pPr>
            <a:r>
              <a:rPr/>
              <a:t>Blok dijagram 1</a:t>
            </a:r>
            <a:endParaRPr/>
          </a:p>
        </p:txBody>
      </p:sp>
      <p:pic>
        <p:nvPicPr>
          <p:cNvPr id="1663286304" name=""/>
          <p:cNvPicPr>
            <a:picLocks noChangeAspect="1"/>
          </p:cNvPicPr>
          <p:nvPr/>
        </p:nvPicPr>
        <p:blipFill>
          <a:blip r:embed="rId3"/>
          <a:stretch/>
        </p:blipFill>
        <p:spPr bwMode="auto">
          <a:xfrm rot="0" flipH="0" flipV="0">
            <a:off x="2786944" y="1605350"/>
            <a:ext cx="6120765" cy="498896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791936772" name="Заголовок 1"/>
          <p:cNvSpPr>
            <a:spLocks noGrp="1"/>
          </p:cNvSpPr>
          <p:nvPr>
            <p:ph type="title"/>
          </p:nvPr>
        </p:nvSpPr>
        <p:spPr bwMode="auto"/>
        <p:txBody>
          <a:bodyPr/>
          <a:lstStyle/>
          <a:p>
            <a:pPr>
              <a:defRPr/>
            </a:pPr>
            <a:r>
              <a:rPr/>
              <a:t>Blok dijagram 2</a:t>
            </a:r>
            <a:endParaRPr/>
          </a:p>
        </p:txBody>
      </p:sp>
      <p:pic>
        <p:nvPicPr>
          <p:cNvPr id="382947269" name=""/>
          <p:cNvPicPr>
            <a:picLocks noChangeAspect="1"/>
          </p:cNvPicPr>
          <p:nvPr/>
        </p:nvPicPr>
        <p:blipFill>
          <a:blip r:embed="rId3"/>
          <a:stretch/>
        </p:blipFill>
        <p:spPr bwMode="auto">
          <a:xfrm rot="0" flipH="0" flipV="0">
            <a:off x="105833" y="1481878"/>
            <a:ext cx="5857875" cy="5286375"/>
          </a:xfrm>
          <a:prstGeom prst="rect">
            <a:avLst/>
          </a:prstGeom>
        </p:spPr>
      </p:pic>
      <p:pic>
        <p:nvPicPr>
          <p:cNvPr id="1345832227" name=""/>
          <p:cNvPicPr>
            <a:picLocks noChangeAspect="1"/>
          </p:cNvPicPr>
          <p:nvPr/>
        </p:nvPicPr>
        <p:blipFill>
          <a:blip r:embed="rId4"/>
          <a:stretch/>
        </p:blipFill>
        <p:spPr bwMode="auto">
          <a:xfrm rot="0" flipH="0" flipV="0">
            <a:off x="6095998" y="1481878"/>
            <a:ext cx="5943600" cy="47910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046813497" name=""/>
          <p:cNvPicPr>
            <a:picLocks noChangeAspect="1"/>
          </p:cNvPicPr>
          <p:nvPr/>
        </p:nvPicPr>
        <p:blipFill>
          <a:blip r:embed="rId3"/>
          <a:stretch/>
        </p:blipFill>
        <p:spPr bwMode="auto">
          <a:xfrm rot="0" flipH="0" flipV="0">
            <a:off x="6402916" y="793751"/>
            <a:ext cx="4534999" cy="6046665"/>
          </a:xfrm>
          <a:prstGeom prst="rect">
            <a:avLst/>
          </a:prstGeom>
        </p:spPr>
      </p:pic>
      <p:pic>
        <p:nvPicPr>
          <p:cNvPr id="1659804937" name=""/>
          <p:cNvPicPr>
            <a:picLocks noChangeAspect="1"/>
          </p:cNvPicPr>
          <p:nvPr/>
        </p:nvPicPr>
        <p:blipFill>
          <a:blip r:embed="rId4"/>
          <a:stretch/>
        </p:blipFill>
        <p:spPr bwMode="auto">
          <a:xfrm rot="0" flipH="0" flipV="0">
            <a:off x="811388" y="652638"/>
            <a:ext cx="4640833" cy="6187777"/>
          </a:xfrm>
          <a:prstGeom prst="rect">
            <a:avLst/>
          </a:prstGeom>
        </p:spPr>
      </p:pic>
      <p:sp>
        <p:nvSpPr>
          <p:cNvPr id="1976927491" name=""/>
          <p:cNvSpPr txBox="1"/>
          <p:nvPr/>
        </p:nvSpPr>
        <p:spPr bwMode="auto">
          <a:xfrm flipH="0" flipV="0">
            <a:off x="5152361" y="299860"/>
            <a:ext cx="1370682"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a:t>Slike makete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956501817" name="Заголовок 1"/>
          <p:cNvSpPr>
            <a:spLocks noGrp="1"/>
          </p:cNvSpPr>
          <p:nvPr>
            <p:ph type="title"/>
          </p:nvPr>
        </p:nvSpPr>
        <p:spPr bwMode="auto"/>
        <p:txBody>
          <a:bodyPr/>
          <a:lstStyle/>
          <a:p>
            <a:pPr>
              <a:defRPr/>
            </a:pPr>
            <a:r>
              <a:rPr/>
              <a:t>Zaključak</a:t>
            </a:r>
            <a:endParaRPr/>
          </a:p>
        </p:txBody>
      </p:sp>
      <p:sp>
        <p:nvSpPr>
          <p:cNvPr id="284624097" name="Объект 2"/>
          <p:cNvSpPr>
            <a:spLocks noGrp="1"/>
          </p:cNvSpPr>
          <p:nvPr>
            <p:ph idx="1"/>
          </p:nvPr>
        </p:nvSpPr>
        <p:spPr bwMode="auto"/>
        <p:txBody>
          <a:bodyPr/>
          <a:lstStyle/>
          <a:p>
            <a:pPr algn="just">
              <a:defRPr/>
            </a:pPr>
            <a:r>
              <a:rPr sz="1200" b="0"/>
              <a:t>U</a:t>
            </a:r>
            <a:r>
              <a:rPr sz="1200" b="0"/>
              <a:t> suštini, p</a:t>
            </a:r>
            <a:r>
              <a:rPr sz="1200" b="0"/>
              <a:t>rojekat "automatizirani sistem sušenja drveta " pruža praktično rešenje za poboljšanje procesa sušenja drveta kroz pametnu tehnologiju. Integracija senzora temperature, mikrokontrolera, i korisničkog interfejsa omogućava efikasno praćenje i kontrolu uslova</a:t>
            </a:r>
            <a:r>
              <a:rPr sz="1200" b="0"/>
              <a:t> sušenja. Dodatak DC ventilatora i PTC grejača poboljšava preciznost sistema, čineći ga efikasnim i energetski štedljivim.</a:t>
            </a:r>
            <a:r>
              <a:rPr sz="1200" b="0"/>
              <a:t>P</a:t>
            </a:r>
            <a:r>
              <a:rPr sz="1200" b="0"/>
              <a:t>rojekat pruža osnovu za modernizaciju tradicionalnih industrijskih procesa, omogućavajući daljinsko praćenje i prilagodljivost za različite primene. Iako nije revolucionaran izum, " Sušara Drveta" naglašava potencijal tehnologije u unapređenju </a:t>
            </a:r>
            <a:r>
              <a:rPr sz="1200" b="0"/>
              <a:t>svakodnevnih operacija i održivosti. </a:t>
            </a:r>
            <a:r>
              <a:rPr sz="1200" b="0"/>
              <a:t>U zaključku, ovaj projekat predstavlja korak ka efikasnijem korišćenju resursa u drvnoj industriji, s naglaskom na tehnološkim rešenjima koja mogu doneti realne prednosti u poboljšanju tradicionalnih procesa sušenja drveta.</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08142277" name="Заголовок 1"/>
          <p:cNvSpPr>
            <a:spLocks noGrp="1"/>
          </p:cNvSpPr>
          <p:nvPr>
            <p:ph type="title"/>
          </p:nvPr>
        </p:nvSpPr>
        <p:spPr bwMode="auto"/>
        <p:txBody>
          <a:bodyPr/>
          <a:lstStyle/>
          <a:p>
            <a:pPr>
              <a:defRPr/>
            </a:pPr>
            <a:r>
              <a:rPr/>
              <a:t>Literatura</a:t>
            </a:r>
            <a:endParaRPr/>
          </a:p>
        </p:txBody>
      </p:sp>
      <p:sp>
        <p:nvSpPr>
          <p:cNvPr id="1801247347" name="Объект 2"/>
          <p:cNvSpPr>
            <a:spLocks noGrp="1"/>
          </p:cNvSpPr>
          <p:nvPr>
            <p:ph idx="1"/>
          </p:nvPr>
        </p:nvSpPr>
        <p:spPr bwMode="auto"/>
        <p:txBody>
          <a:bodyPr/>
          <a:lstStyle/>
          <a:p>
            <a:pPr>
              <a:spcBef>
                <a:spcPts val="0"/>
              </a:spcBef>
              <a:spcAft>
                <a:spcPts val="0"/>
              </a:spcAft>
              <a:defRPr/>
            </a:pPr>
            <a:r>
              <a:rPr sz="1600"/>
              <a:t>Predavanja iz predmeta „Projektovanje sistema na čipu“ dr.sc. Lejla Banjanović-Mehmedović, vanr.prof.</a:t>
            </a:r>
            <a:endParaRPr sz="1600"/>
          </a:p>
          <a:p>
            <a:pPr>
              <a:spcBef>
                <a:spcPts val="0"/>
              </a:spcBef>
              <a:spcAft>
                <a:spcPts val="0"/>
              </a:spcAft>
              <a:defRPr/>
            </a:pPr>
            <a:r>
              <a:rPr sz="1600"/>
              <a:t>https://circuitdigest.com/article/servo-motor-working-and-basics </a:t>
            </a:r>
            <a:endParaRPr sz="1600"/>
          </a:p>
          <a:p>
            <a:pPr>
              <a:spcBef>
                <a:spcPts val="0"/>
              </a:spcBef>
              <a:spcAft>
                <a:spcPts val="0"/>
              </a:spcAft>
              <a:defRPr/>
            </a:pPr>
            <a:r>
              <a:rPr sz="1600" u="sng">
                <a:solidFill>
                  <a:schemeClr val="hlink"/>
                </a:solidFill>
                <a:hlinkClick r:id="rId3" tooltip="https://www.geya.net/5v-relay-module-how-it-works-and-application/"/>
              </a:rPr>
              <a:t>https://www.geya.net/5v-relay-module-how-it-works-and-application/</a:t>
            </a:r>
            <a:endParaRPr sz="1600"/>
          </a:p>
          <a:p>
            <a:pPr>
              <a:spcBef>
                <a:spcPts val="0"/>
              </a:spcBef>
              <a:spcAft>
                <a:spcPts val="0"/>
              </a:spcAft>
              <a:defRPr/>
            </a:pPr>
            <a:r>
              <a:rPr sz="1600" u="sng">
                <a:solidFill>
                  <a:schemeClr val="hlink"/>
                </a:solidFill>
                <a:hlinkClick r:id="rId4" tooltip="https://www.circuitbasics.com/how-to-set-up-a-keypad-on-an-arduino/"/>
              </a:rPr>
              <a:t>https://www.circuitbasics.com/how-to-set-up-a-keypad-on-an-arduino/</a:t>
            </a:r>
            <a:endParaRPr sz="1600"/>
          </a:p>
          <a:p>
            <a:pPr>
              <a:spcBef>
                <a:spcPts val="0"/>
              </a:spcBef>
              <a:spcAft>
                <a:spcPts val="0"/>
              </a:spcAft>
              <a:defRPr/>
            </a:pPr>
            <a:r>
              <a:rPr sz="1600" u="sng">
                <a:solidFill>
                  <a:schemeClr val="hlink"/>
                </a:solidFill>
                <a:hlinkClick r:id="rId5" tooltip="https://www.leipole.net/article/dc-fan-and-its-working-principle.html"/>
              </a:rPr>
              <a:t>https://www.leipole.net/article/dc-fan-and-its-working-principle.html</a:t>
            </a:r>
            <a:endParaRPr sz="1600"/>
          </a:p>
          <a:p>
            <a:pPr>
              <a:spcBef>
                <a:spcPts val="0"/>
              </a:spcBef>
              <a:spcAft>
                <a:spcPts val="0"/>
              </a:spcAft>
              <a:defRPr/>
            </a:pPr>
            <a:r>
              <a:rPr sz="1600" u="sng">
                <a:solidFill>
                  <a:schemeClr val="hlink"/>
                </a:solidFill>
                <a:hlinkClick r:id="rId6" tooltip="http://www.pavouk.org/hw/fan/en_fan4wire.html"/>
              </a:rPr>
              <a:t>http://www.pavouk.org/hw/fan/en_fan4wire.html</a:t>
            </a:r>
            <a:endParaRPr sz="1600"/>
          </a:p>
          <a:p>
            <a:pPr>
              <a:spcBef>
                <a:spcPts val="0"/>
              </a:spcBef>
              <a:spcAft>
                <a:spcPts val="0"/>
              </a:spcAft>
              <a:defRPr/>
            </a:pPr>
            <a:r>
              <a:rPr sz="1600" u="sng">
                <a:solidFill>
                  <a:schemeClr val="hlink"/>
                </a:solidFill>
                <a:hlinkClick r:id="rId7" tooltip="https://www.elprocus.com/lcd-16x2-pin-configuration-and-its-working/"/>
              </a:rPr>
              <a:t>https://www.elprocus.com/lcd-16x2-pin-configuration-and-its-working/</a:t>
            </a:r>
            <a:endParaRPr sz="1600"/>
          </a:p>
          <a:p>
            <a:pPr>
              <a:spcBef>
                <a:spcPts val="0"/>
              </a:spcBef>
              <a:spcAft>
                <a:spcPts val="0"/>
              </a:spcAft>
              <a:defRPr/>
            </a:pPr>
            <a:r>
              <a:rPr sz="1600" u="sng">
                <a:solidFill>
                  <a:schemeClr val="hlink"/>
                </a:solidFill>
                <a:hlinkClick r:id="rId8" tooltip="https://en.wikipedia.org/wiki/Raspberry_Pi_4"/>
              </a:rPr>
              <a:t>https://en.wikipedia.org/wiki/Raspberry_Pi_4</a:t>
            </a:r>
            <a:endParaRPr sz="1600"/>
          </a:p>
          <a:p>
            <a:pPr>
              <a:spcBef>
                <a:spcPts val="0"/>
              </a:spcBef>
              <a:spcAft>
                <a:spcPts val="0"/>
              </a:spcAft>
              <a:defRPr/>
            </a:pPr>
            <a:r>
              <a:rPr sz="1600" u="sng">
                <a:solidFill>
                  <a:schemeClr val="hlink"/>
                </a:solidFill>
                <a:hlinkClick r:id="rId9" tooltip="http://www.learningaboutelectronics.com/Articles/N-Channel-MOSFETs"/>
              </a:rPr>
              <a:t>http://www.learningaboutelectronics.com/Articles/N-Channel-MOSFETs</a:t>
            </a:r>
            <a:endParaRPr sz="1600"/>
          </a:p>
          <a:p>
            <a:pPr>
              <a:defRPr/>
            </a:pPr>
            <a:r>
              <a:rPr sz="1600" u="sng">
                <a:solidFill>
                  <a:schemeClr val="hlink"/>
                </a:solidFill>
                <a:hlinkClick r:id="rId10" tooltip="https://www.amazon.com/Matrix-Membrane-Switch-Keyboard-Arduino/dp/B07THCLGCZ/ref=as_li_ss_tl?dchild=1&amp;keywords=arduino+4x4+keypad&amp;qid=1594879483&amp;sr=8-3&amp;linkCode=ll1&amp;tag=circbasi-20&amp;linkId=1b716d684cdf99e20ad316478193b748&amp;language=en_US"/>
              </a:rPr>
              <a:t>https://www.amazon.com/Matrix-Membrane-Switch-Keyboard-Arduino/dp/B07THCLGCZ/ref=as_li_ss_tl?dchild=1&amp;keywords=arduino+4x4+keypad&amp;qid=1594879483&amp;sr=8-3&amp;linkCode=ll1&amp;tag=circbasi-20&amp;linkId=1b716d684cdf99e20ad316478193b748&amp;language=en_US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53476422" name="Заголовок 1"/>
          <p:cNvSpPr>
            <a:spLocks noGrp="1"/>
          </p:cNvSpPr>
          <p:nvPr>
            <p:ph type="title"/>
          </p:nvPr>
        </p:nvSpPr>
        <p:spPr bwMode="auto">
          <a:xfrm flipH="0" flipV="0">
            <a:off x="719402" y="188640"/>
            <a:ext cx="10753194" cy="437469"/>
          </a:xfrm>
        </p:spPr>
        <p:txBody>
          <a:bodyPr vertOverflow="overflow" horzOverflow="overflow" vert="horz" wrap="square" lIns="91440" tIns="45720" rIns="91440" bIns="45720" numCol="1" spcCol="0" rtlCol="0" fromWordArt="0" anchor="b" anchorCtr="0" forceAA="0" upright="0" compatLnSpc="0">
            <a:normAutofit fontScale="90000" lnSpcReduction="2000"/>
          </a:bodyPr>
          <a:lstStyle/>
          <a:p>
            <a:pPr>
              <a:defRPr/>
            </a:pPr>
            <a:r>
              <a:rPr/>
              <a:t>Korištene komponente</a:t>
            </a:r>
            <a:endParaRPr/>
          </a:p>
        </p:txBody>
      </p:sp>
      <p:graphicFrame>
        <p:nvGraphicFramePr>
          <p:cNvPr id="218060782" name=""/>
          <p:cNvGraphicFramePr>
            <a:graphicFrameLocks xmlns:a="http://schemas.openxmlformats.org/drawingml/2006/main"/>
          </p:cNvGraphicFramePr>
          <p:nvPr/>
        </p:nvGraphicFramePr>
        <p:xfrm>
          <a:off x="2612360" y="610805"/>
          <a:ext cx="8408275" cy="3769047"/>
        </p:xfrm>
        <a:graphic>
          <a:graphicData uri="http://schemas.openxmlformats.org/drawingml/2006/table">
            <a:tbl>
              <a:tblPr firstRow="1" firstCol="1" lastRow="0" lastCol="0" bandRow="1" bandCol="0">
                <a:tableStyleId>{5C22544A-7EE6-4342-B048-85BDC9FD1C3A}</a:tableStyleId>
              </a:tblPr>
              <a:tblGrid>
                <a:gridCol w="4824485"/>
                <a:gridCol w="1180950"/>
                <a:gridCol w="1072696"/>
              </a:tblGrid>
              <a:tr h="285199">
                <a:tc>
                  <a:txBody>
                    <a:bodyPr/>
                    <a:p>
                      <a:pPr algn="just">
                        <a:lnSpc>
                          <a:spcPct val="100000"/>
                        </a:lnSpc>
                        <a:spcBef>
                          <a:spcPts val="0"/>
                        </a:spcBef>
                        <a:spcAft>
                          <a:spcPts val="0"/>
                        </a:spcAft>
                        <a:defRPr/>
                      </a:pPr>
                      <a:r>
                        <a:rPr sz="1300" b="1">
                          <a:ea typeface="Times New Roman"/>
                          <a:cs typeface="Times New Roman"/>
                        </a:rPr>
                        <a:t>Komponente</a:t>
                      </a:r>
                      <a:endParaRPr sz="1300" b="0"/>
                    </a:p>
                  </a:txBody>
                  <a:tcPr vert="horz"/>
                </a:tc>
                <a:tc>
                  <a:txBody>
                    <a:bodyPr/>
                    <a:p>
                      <a:pPr algn="just">
                        <a:lnSpc>
                          <a:spcPct val="100000"/>
                        </a:lnSpc>
                        <a:spcBef>
                          <a:spcPts val="0"/>
                        </a:spcBef>
                        <a:spcAft>
                          <a:spcPts val="0"/>
                        </a:spcAft>
                        <a:defRPr/>
                      </a:pPr>
                      <a:r>
                        <a:rPr sz="1300" b="1">
                          <a:ea typeface="Times New Roman"/>
                          <a:cs typeface="Times New Roman"/>
                        </a:rPr>
                        <a:t>Količina</a:t>
                      </a:r>
                      <a:endParaRPr sz="1300" b="0"/>
                    </a:p>
                  </a:txBody>
                  <a:tcPr vert="horz"/>
                </a:tc>
                <a:tc>
                  <a:txBody>
                    <a:bodyPr/>
                    <a:p>
                      <a:pPr algn="just">
                        <a:lnSpc>
                          <a:spcPct val="100000"/>
                        </a:lnSpc>
                        <a:spcBef>
                          <a:spcPts val="0"/>
                        </a:spcBef>
                        <a:spcAft>
                          <a:spcPts val="0"/>
                        </a:spcAft>
                        <a:defRPr/>
                      </a:pPr>
                      <a:r>
                        <a:rPr sz="1300" b="1">
                          <a:ea typeface="Times New Roman"/>
                          <a:cs typeface="Times New Roman"/>
                        </a:rPr>
                        <a:t>Cijena</a:t>
                      </a:r>
                      <a:endParaRPr sz="1300" b="0"/>
                    </a:p>
                  </a:txBody>
                  <a:tcPr vert="horz"/>
                </a:tc>
              </a:tr>
              <a:tr h="381064">
                <a:tc>
                  <a:txBody>
                    <a:bodyPr/>
                    <a:p>
                      <a:pPr algn="just">
                        <a:lnSpc>
                          <a:spcPct val="100000"/>
                        </a:lnSpc>
                        <a:spcBef>
                          <a:spcPts val="0"/>
                        </a:spcBef>
                        <a:spcAft>
                          <a:spcPts val="0"/>
                        </a:spcAft>
                        <a:defRPr/>
                      </a:pPr>
                      <a:endParaRPr b="0"/>
                    </a:p>
                  </a:txBody>
                  <a:tcPr vert="horz"/>
                </a:tc>
                <a:tc>
                  <a:txBody>
                    <a:bodyPr/>
                    <a:p>
                      <a:pPr algn="ctr">
                        <a:lnSpc>
                          <a:spcPct val="100000"/>
                        </a:lnSpc>
                        <a:spcBef>
                          <a:spcPts val="0"/>
                        </a:spcBef>
                        <a:spcAft>
                          <a:spcPts val="0"/>
                        </a:spcAft>
                        <a:defRPr/>
                      </a:pPr>
                      <a:r>
                        <a:rPr>
                          <a:ea typeface="Times New Roman"/>
                          <a:cs typeface="Times New Roman"/>
                        </a:rPr>
                        <a:t>1x</a:t>
                      </a:r>
                      <a:endParaRPr/>
                    </a:p>
                  </a:txBody>
                  <a:tcPr vert="horz"/>
                </a:tc>
                <a:tc>
                  <a:txBody>
                    <a:bodyPr/>
                    <a:p>
                      <a:pPr algn="ctr">
                        <a:lnSpc>
                          <a:spcPct val="100000"/>
                        </a:lnSpc>
                        <a:spcBef>
                          <a:spcPts val="0"/>
                        </a:spcBef>
                        <a:spcAft>
                          <a:spcPts val="0"/>
                        </a:spcAft>
                        <a:defRPr/>
                      </a:pPr>
                      <a:r>
                        <a:rPr>
                          <a:ea typeface="Times New Roman"/>
                          <a:cs typeface="Times New Roman"/>
                        </a:rPr>
                        <a:t>/</a:t>
                      </a:r>
                      <a:endParaRPr/>
                    </a:p>
                  </a:txBody>
                  <a:tcPr vert="horz"/>
                </a:tc>
              </a:tr>
              <a:tr h="615934">
                <a:tc>
                  <a:txBody>
                    <a:bodyPr/>
                    <a:p>
                      <a:pPr algn="just">
                        <a:lnSpc>
                          <a:spcPct val="100000"/>
                        </a:lnSpc>
                        <a:spcBef>
                          <a:spcPts val="0"/>
                        </a:spcBef>
                        <a:spcAft>
                          <a:spcPts val="0"/>
                        </a:spcAft>
                        <a:defRPr/>
                      </a:pPr>
                      <a:r>
                        <a:rPr b="0">
                          <a:ea typeface="Times New Roman"/>
                          <a:cs typeface="Times New Roman"/>
                        </a:rPr>
                        <a:t>Raspberry PI 4</a:t>
                      </a:r>
                      <a:endParaRPr b="0"/>
                    </a:p>
                  </a:txBody>
                  <a:tcPr vert="horz"/>
                </a:tc>
                <a:tc>
                  <a:txBody>
                    <a:bodyPr/>
                    <a:p>
                      <a:pPr algn="ctr">
                        <a:lnSpc>
                          <a:spcPct val="100000"/>
                        </a:lnSpc>
                        <a:spcBef>
                          <a:spcPts val="0"/>
                        </a:spcBef>
                        <a:spcAft>
                          <a:spcPts val="0"/>
                        </a:spcAft>
                        <a:defRPr/>
                      </a:pPr>
                      <a:r>
                        <a:rPr>
                          <a:ea typeface="Times New Roman"/>
                          <a:cs typeface="Times New Roman"/>
                        </a:rPr>
                        <a:t>1x</a:t>
                      </a:r>
                      <a:endParaRPr/>
                    </a:p>
                  </a:txBody>
                  <a:tcPr vert="horz"/>
                </a:tc>
                <a:tc>
                  <a:txBody>
                    <a:bodyPr/>
                    <a:p>
                      <a:pPr algn="ctr">
                        <a:lnSpc>
                          <a:spcPct val="100000"/>
                        </a:lnSpc>
                        <a:spcBef>
                          <a:spcPts val="0"/>
                        </a:spcBef>
                        <a:spcAft>
                          <a:spcPts val="0"/>
                        </a:spcAft>
                        <a:defRPr/>
                      </a:pPr>
                      <a:r>
                        <a:rPr>
                          <a:ea typeface="Times New Roman"/>
                          <a:cs typeface="Times New Roman"/>
                        </a:rPr>
                        <a:t>120 KM</a:t>
                      </a:r>
                      <a:endParaRPr/>
                    </a:p>
                  </a:txBody>
                  <a:tcPr vert="horz"/>
                </a:tc>
              </a:tr>
              <a:tr h="357098">
                <a:tc>
                  <a:txBody>
                    <a:bodyPr/>
                    <a:p>
                      <a:pPr algn="just">
                        <a:lnSpc>
                          <a:spcPct val="100000"/>
                        </a:lnSpc>
                        <a:spcBef>
                          <a:spcPts val="0"/>
                        </a:spcBef>
                        <a:spcAft>
                          <a:spcPts val="0"/>
                        </a:spcAft>
                        <a:defRPr/>
                      </a:pPr>
                      <a:r>
                        <a:rPr b="0">
                          <a:ea typeface="Times New Roman"/>
                          <a:cs typeface="Times New Roman"/>
                        </a:rPr>
                        <a:t>DHT 11 senzor</a:t>
                      </a:r>
                      <a:endParaRPr b="0"/>
                    </a:p>
                  </a:txBody>
                  <a:tcPr vert="horz"/>
                </a:tc>
                <a:tc>
                  <a:txBody>
                    <a:bodyPr/>
                    <a:p>
                      <a:pPr algn="ctr">
                        <a:lnSpc>
                          <a:spcPct val="100000"/>
                        </a:lnSpc>
                        <a:spcBef>
                          <a:spcPts val="0"/>
                        </a:spcBef>
                        <a:spcAft>
                          <a:spcPts val="0"/>
                        </a:spcAft>
                        <a:defRPr/>
                      </a:pPr>
                      <a:r>
                        <a:rPr>
                          <a:ea typeface="Times New Roman"/>
                          <a:cs typeface="Times New Roman"/>
                        </a:rPr>
                        <a:t>1x</a:t>
                      </a:r>
                      <a:endParaRPr/>
                    </a:p>
                  </a:txBody>
                  <a:tcPr vert="horz"/>
                </a:tc>
                <a:tc>
                  <a:txBody>
                    <a:bodyPr/>
                    <a:p>
                      <a:pPr algn="ctr">
                        <a:lnSpc>
                          <a:spcPct val="100000"/>
                        </a:lnSpc>
                        <a:spcBef>
                          <a:spcPts val="0"/>
                        </a:spcBef>
                        <a:spcAft>
                          <a:spcPts val="0"/>
                        </a:spcAft>
                        <a:defRPr/>
                      </a:pPr>
                      <a:r>
                        <a:rPr>
                          <a:ea typeface="Times New Roman"/>
                          <a:cs typeface="Times New Roman"/>
                        </a:rPr>
                        <a:t>5 </a:t>
                      </a:r>
                      <a:r>
                        <a:rPr>
                          <a:ea typeface="Times New Roman"/>
                          <a:cs typeface="Times New Roman"/>
                        </a:rPr>
                        <a:t>KM</a:t>
                      </a:r>
                      <a:endParaRPr/>
                    </a:p>
                  </a:txBody>
                  <a:tcPr vert="horz"/>
                </a:tc>
              </a:tr>
              <a:tr h="357098">
                <a:tc>
                  <a:txBody>
                    <a:bodyPr/>
                    <a:p>
                      <a:pPr algn="just">
                        <a:lnSpc>
                          <a:spcPct val="100000"/>
                        </a:lnSpc>
                        <a:spcBef>
                          <a:spcPts val="0"/>
                        </a:spcBef>
                        <a:spcAft>
                          <a:spcPts val="0"/>
                        </a:spcAft>
                        <a:defRPr/>
                      </a:pPr>
                      <a:endParaRPr b="0"/>
                    </a:p>
                  </a:txBody>
                  <a:tcPr vert="horz"/>
                </a:tc>
                <a:tc>
                  <a:txBody>
                    <a:bodyPr/>
                    <a:p>
                      <a:pPr algn="ctr">
                        <a:lnSpc>
                          <a:spcPct val="100000"/>
                        </a:lnSpc>
                        <a:spcBef>
                          <a:spcPts val="0"/>
                        </a:spcBef>
                        <a:spcAft>
                          <a:spcPts val="0"/>
                        </a:spcAft>
                        <a:defRPr/>
                      </a:pPr>
                      <a:r>
                        <a:rPr>
                          <a:ea typeface="Times New Roman"/>
                          <a:cs typeface="Times New Roman"/>
                        </a:rPr>
                        <a:t>1x</a:t>
                      </a:r>
                      <a:endParaRPr/>
                    </a:p>
                  </a:txBody>
                  <a:tcPr vert="horz"/>
                </a:tc>
                <a:tc>
                  <a:txBody>
                    <a:bodyPr/>
                    <a:p>
                      <a:pPr algn="ctr">
                        <a:lnSpc>
                          <a:spcPct val="100000"/>
                        </a:lnSpc>
                        <a:spcBef>
                          <a:spcPts val="0"/>
                        </a:spcBef>
                        <a:spcAft>
                          <a:spcPts val="0"/>
                        </a:spcAft>
                        <a:defRPr/>
                      </a:pPr>
                      <a:endParaRPr/>
                    </a:p>
                  </a:txBody>
                  <a:tcPr vert="horz"/>
                </a:tc>
              </a:tr>
              <a:tr h="357098">
                <a:tc>
                  <a:txBody>
                    <a:bodyPr/>
                    <a:p>
                      <a:pPr algn="just">
                        <a:lnSpc>
                          <a:spcPct val="100000"/>
                        </a:lnSpc>
                        <a:spcBef>
                          <a:spcPts val="0"/>
                        </a:spcBef>
                        <a:spcAft>
                          <a:spcPts val="0"/>
                        </a:spcAft>
                        <a:defRPr/>
                      </a:pPr>
                      <a:r>
                        <a:rPr b="0">
                          <a:ea typeface="Times New Roman"/>
                          <a:cs typeface="Times New Roman"/>
                        </a:rPr>
                        <a:t>Relej</a:t>
                      </a:r>
                      <a:endParaRPr b="0"/>
                    </a:p>
                  </a:txBody>
                  <a:tcPr vert="horz"/>
                </a:tc>
                <a:tc>
                  <a:txBody>
                    <a:bodyPr/>
                    <a:p>
                      <a:pPr algn="ctr">
                        <a:lnSpc>
                          <a:spcPct val="100000"/>
                        </a:lnSpc>
                        <a:spcBef>
                          <a:spcPts val="0"/>
                        </a:spcBef>
                        <a:spcAft>
                          <a:spcPts val="0"/>
                        </a:spcAft>
                        <a:defRPr/>
                      </a:pPr>
                      <a:r>
                        <a:rPr>
                          <a:ea typeface="Times New Roman"/>
                          <a:cs typeface="Times New Roman"/>
                        </a:rPr>
                        <a:t>1x</a:t>
                      </a:r>
                      <a:endParaRPr/>
                    </a:p>
                  </a:txBody>
                  <a:tcPr vert="horz"/>
                </a:tc>
                <a:tc>
                  <a:txBody>
                    <a:bodyPr/>
                    <a:p>
                      <a:pPr algn="ctr">
                        <a:lnSpc>
                          <a:spcPct val="100000"/>
                        </a:lnSpc>
                        <a:spcBef>
                          <a:spcPts val="0"/>
                        </a:spcBef>
                        <a:spcAft>
                          <a:spcPts val="0"/>
                        </a:spcAft>
                        <a:defRPr/>
                      </a:pPr>
                      <a:r>
                        <a:rPr>
                          <a:ea typeface="Times New Roman"/>
                          <a:cs typeface="Times New Roman"/>
                        </a:rPr>
                        <a:t>3 KM</a:t>
                      </a:r>
                      <a:endParaRPr/>
                    </a:p>
                  </a:txBody>
                  <a:tcPr vert="horz"/>
                </a:tc>
              </a:tr>
              <a:tr h="357098">
                <a:tc>
                  <a:txBody>
                    <a:bodyPr/>
                    <a:p>
                      <a:pPr algn="just">
                        <a:lnSpc>
                          <a:spcPct val="100000"/>
                        </a:lnSpc>
                        <a:spcBef>
                          <a:spcPts val="0"/>
                        </a:spcBef>
                        <a:spcAft>
                          <a:spcPts val="0"/>
                        </a:spcAft>
                        <a:defRPr/>
                      </a:pPr>
                      <a:r>
                        <a:rPr b="0">
                          <a:ea typeface="Times New Roman"/>
                          <a:cs typeface="Times New Roman"/>
                        </a:rPr>
                        <a:t>Keypad</a:t>
                      </a:r>
                      <a:endParaRPr b="0"/>
                    </a:p>
                  </a:txBody>
                  <a:tcPr vert="horz"/>
                </a:tc>
                <a:tc>
                  <a:txBody>
                    <a:bodyPr/>
                    <a:p>
                      <a:pPr algn="ctr">
                        <a:lnSpc>
                          <a:spcPct val="100000"/>
                        </a:lnSpc>
                        <a:spcBef>
                          <a:spcPts val="0"/>
                        </a:spcBef>
                        <a:spcAft>
                          <a:spcPts val="0"/>
                        </a:spcAft>
                        <a:defRPr/>
                      </a:pPr>
                      <a:r>
                        <a:rPr>
                          <a:ea typeface="Times New Roman"/>
                          <a:cs typeface="Times New Roman"/>
                        </a:rPr>
                        <a:t>1x</a:t>
                      </a:r>
                      <a:endParaRPr/>
                    </a:p>
                  </a:txBody>
                  <a:tcPr vert="horz"/>
                </a:tc>
                <a:tc>
                  <a:txBody>
                    <a:bodyPr/>
                    <a:p>
                      <a:pPr algn="ctr">
                        <a:lnSpc>
                          <a:spcPct val="100000"/>
                        </a:lnSpc>
                        <a:spcBef>
                          <a:spcPts val="0"/>
                        </a:spcBef>
                        <a:spcAft>
                          <a:spcPts val="0"/>
                        </a:spcAft>
                        <a:defRPr/>
                      </a:pPr>
                      <a:r>
                        <a:rPr>
                          <a:ea typeface="Times New Roman"/>
                          <a:cs typeface="Times New Roman"/>
                        </a:rPr>
                        <a:t>3 KM</a:t>
                      </a:r>
                      <a:endParaRPr/>
                    </a:p>
                  </a:txBody>
                  <a:tcPr vert="horz"/>
                </a:tc>
              </a:tr>
              <a:tr h="615934">
                <a:tc>
                  <a:txBody>
                    <a:bodyPr/>
                    <a:p>
                      <a:pPr algn="just">
                        <a:lnSpc>
                          <a:spcPct val="100000"/>
                        </a:lnSpc>
                        <a:spcBef>
                          <a:spcPts val="0"/>
                        </a:spcBef>
                        <a:spcAft>
                          <a:spcPts val="0"/>
                        </a:spcAft>
                        <a:defRPr/>
                      </a:pPr>
                      <a:r>
                        <a:rPr b="0">
                          <a:ea typeface="Times New Roman"/>
                          <a:cs typeface="Times New Roman"/>
                        </a:rPr>
                        <a:t>LCD display 16x2 </a:t>
                      </a:r>
                      <a:endParaRPr b="0"/>
                    </a:p>
                  </a:txBody>
                  <a:tcPr vert="horz"/>
                </a:tc>
                <a:tc>
                  <a:txBody>
                    <a:bodyPr/>
                    <a:p>
                      <a:pPr algn="ctr">
                        <a:lnSpc>
                          <a:spcPct val="100000"/>
                        </a:lnSpc>
                        <a:spcBef>
                          <a:spcPts val="0"/>
                        </a:spcBef>
                        <a:spcAft>
                          <a:spcPts val="0"/>
                        </a:spcAft>
                        <a:defRPr/>
                      </a:pPr>
                      <a:r>
                        <a:rPr>
                          <a:ea typeface="Times New Roman"/>
                          <a:cs typeface="Times New Roman"/>
                        </a:rPr>
                        <a:t>1x</a:t>
                      </a:r>
                      <a:endParaRPr/>
                    </a:p>
                  </a:txBody>
                  <a:tcPr vert="horz"/>
                </a:tc>
                <a:tc>
                  <a:txBody>
                    <a:bodyPr/>
                    <a:p>
                      <a:pPr algn="ctr">
                        <a:lnSpc>
                          <a:spcPct val="100000"/>
                        </a:lnSpc>
                        <a:spcBef>
                          <a:spcPts val="0"/>
                        </a:spcBef>
                        <a:spcAft>
                          <a:spcPts val="0"/>
                        </a:spcAft>
                        <a:defRPr/>
                      </a:pPr>
                      <a:r>
                        <a:rPr>
                          <a:ea typeface="Times New Roman"/>
                          <a:cs typeface="Times New Roman"/>
                        </a:rPr>
                        <a:t>10 KM</a:t>
                      </a:r>
                      <a:endParaRPr/>
                    </a:p>
                  </a:txBody>
                  <a:tcPr vert="horz"/>
                </a:tc>
              </a:tr>
              <a:tr h="615934">
                <a:tc>
                  <a:txBody>
                    <a:bodyPr/>
                    <a:p>
                      <a:pPr algn="just">
                        <a:lnSpc>
                          <a:spcPct val="100000"/>
                        </a:lnSpc>
                        <a:spcBef>
                          <a:spcPts val="0"/>
                        </a:spcBef>
                        <a:spcAft>
                          <a:spcPts val="0"/>
                        </a:spcAft>
                        <a:defRPr/>
                      </a:pPr>
                      <a:r>
                        <a:rPr b="0">
                          <a:ea typeface="Times New Roman"/>
                          <a:cs typeface="Times New Roman"/>
                        </a:rPr>
                        <a:t>DC ventilator 12 V</a:t>
                      </a:r>
                      <a:endParaRPr b="0"/>
                    </a:p>
                  </a:txBody>
                  <a:tcPr vert="horz"/>
                </a:tc>
                <a:tc>
                  <a:txBody>
                    <a:bodyPr/>
                    <a:p>
                      <a:pPr algn="ctr">
                        <a:lnSpc>
                          <a:spcPct val="100000"/>
                        </a:lnSpc>
                        <a:spcBef>
                          <a:spcPts val="0"/>
                        </a:spcBef>
                        <a:spcAft>
                          <a:spcPts val="0"/>
                        </a:spcAft>
                        <a:defRPr/>
                      </a:pPr>
                      <a:r>
                        <a:rPr>
                          <a:ea typeface="Times New Roman"/>
                          <a:cs typeface="Times New Roman"/>
                        </a:rPr>
                        <a:t>2x</a:t>
                      </a:r>
                      <a:endParaRPr/>
                    </a:p>
                  </a:txBody>
                  <a:tcPr vert="horz"/>
                </a:tc>
                <a:tc>
                  <a:txBody>
                    <a:bodyPr/>
                    <a:p>
                      <a:pPr algn="ctr">
                        <a:lnSpc>
                          <a:spcPct val="100000"/>
                        </a:lnSpc>
                        <a:spcBef>
                          <a:spcPts val="0"/>
                        </a:spcBef>
                        <a:spcAft>
                          <a:spcPts val="0"/>
                        </a:spcAft>
                        <a:defRPr/>
                      </a:pPr>
                      <a:r>
                        <a:rPr>
                          <a:ea typeface="Times New Roman"/>
                          <a:cs typeface="Times New Roman"/>
                        </a:rPr>
                        <a:t>16 KM</a:t>
                      </a:r>
                      <a:endParaRPr/>
                    </a:p>
                  </a:txBody>
                  <a:tcPr vert="horz"/>
                </a:tc>
              </a:tr>
              <a:tr h="357098">
                <a:tc>
                  <a:txBody>
                    <a:bodyPr/>
                    <a:p>
                      <a:pPr algn="just">
                        <a:lnSpc>
                          <a:spcPct val="100000"/>
                        </a:lnSpc>
                        <a:spcBef>
                          <a:spcPts val="0"/>
                        </a:spcBef>
                        <a:spcAft>
                          <a:spcPts val="0"/>
                        </a:spcAft>
                        <a:defRPr/>
                      </a:pPr>
                      <a:r>
                        <a:rPr b="0">
                          <a:ea typeface="Times New Roman"/>
                          <a:cs typeface="Times New Roman"/>
                        </a:rPr>
                        <a:t>Servo motor</a:t>
                      </a:r>
                      <a:endParaRPr b="0"/>
                    </a:p>
                  </a:txBody>
                  <a:tcPr vert="horz"/>
                </a:tc>
                <a:tc>
                  <a:txBody>
                    <a:bodyPr/>
                    <a:p>
                      <a:pPr algn="ctr">
                        <a:lnSpc>
                          <a:spcPct val="100000"/>
                        </a:lnSpc>
                        <a:spcBef>
                          <a:spcPts val="0"/>
                        </a:spcBef>
                        <a:spcAft>
                          <a:spcPts val="0"/>
                        </a:spcAft>
                        <a:defRPr/>
                      </a:pPr>
                      <a:r>
                        <a:rPr>
                          <a:ea typeface="Times New Roman"/>
                          <a:cs typeface="Times New Roman"/>
                        </a:rPr>
                        <a:t>1x</a:t>
                      </a:r>
                      <a:endParaRPr/>
                    </a:p>
                  </a:txBody>
                  <a:tcPr vert="horz"/>
                </a:tc>
                <a:tc>
                  <a:txBody>
                    <a:bodyPr/>
                    <a:p>
                      <a:pPr algn="ctr">
                        <a:lnSpc>
                          <a:spcPct val="100000"/>
                        </a:lnSpc>
                        <a:spcBef>
                          <a:spcPts val="0"/>
                        </a:spcBef>
                        <a:spcAft>
                          <a:spcPts val="0"/>
                        </a:spcAft>
                        <a:defRPr/>
                      </a:pPr>
                      <a:r>
                        <a:rPr>
                          <a:ea typeface="Times New Roman"/>
                          <a:cs typeface="Times New Roman"/>
                        </a:rPr>
                        <a:t>4KM</a:t>
                      </a:r>
                      <a:endParaRPr/>
                    </a:p>
                  </a:txBody>
                  <a:tcPr vert="horz"/>
                </a:tc>
              </a:tr>
              <a:tr h="357098">
                <a:tc>
                  <a:txBody>
                    <a:bodyPr/>
                    <a:p>
                      <a:pPr algn="just">
                        <a:lnSpc>
                          <a:spcPct val="100000"/>
                        </a:lnSpc>
                        <a:spcBef>
                          <a:spcPts val="0"/>
                        </a:spcBef>
                        <a:spcAft>
                          <a:spcPts val="0"/>
                        </a:spcAft>
                        <a:defRPr/>
                      </a:pPr>
                      <a:r>
                        <a:rPr b="0">
                          <a:ea typeface="Times New Roman"/>
                          <a:cs typeface="Times New Roman"/>
                        </a:rPr>
                        <a:t>Grijači</a:t>
                      </a:r>
                      <a:endParaRPr b="0"/>
                    </a:p>
                  </a:txBody>
                  <a:tcPr vert="horz"/>
                </a:tc>
                <a:tc>
                  <a:txBody>
                    <a:bodyPr/>
                    <a:p>
                      <a:pPr algn="ctr">
                        <a:lnSpc>
                          <a:spcPct val="100000"/>
                        </a:lnSpc>
                        <a:spcBef>
                          <a:spcPts val="0"/>
                        </a:spcBef>
                        <a:spcAft>
                          <a:spcPts val="0"/>
                        </a:spcAft>
                        <a:defRPr/>
                      </a:pPr>
                      <a:r>
                        <a:rPr>
                          <a:ea typeface="Times New Roman"/>
                          <a:cs typeface="Times New Roman"/>
                        </a:rPr>
                        <a:t>2x</a:t>
                      </a:r>
                      <a:endParaRPr/>
                    </a:p>
                  </a:txBody>
                  <a:tcPr vert="horz"/>
                </a:tc>
                <a:tc>
                  <a:txBody>
                    <a:bodyPr/>
                    <a:p>
                      <a:pPr algn="ctr">
                        <a:lnSpc>
                          <a:spcPct val="100000"/>
                        </a:lnSpc>
                        <a:spcBef>
                          <a:spcPts val="0"/>
                        </a:spcBef>
                        <a:spcAft>
                          <a:spcPts val="0"/>
                        </a:spcAft>
                        <a:defRPr/>
                      </a:pPr>
                      <a:r>
                        <a:rPr>
                          <a:ea typeface="Times New Roman"/>
                          <a:cs typeface="Times New Roman"/>
                        </a:rPr>
                        <a:t>/</a:t>
                      </a:r>
                      <a:endParaRPr/>
                    </a:p>
                  </a:txBody>
                  <a:tcPr vert="horz"/>
                </a:tc>
              </a:tr>
              <a:tr h="357098">
                <a:tc>
                  <a:txBody>
                    <a:bodyPr/>
                    <a:p>
                      <a:pPr algn="just">
                        <a:lnSpc>
                          <a:spcPct val="100000"/>
                        </a:lnSpc>
                        <a:spcBef>
                          <a:spcPts val="0"/>
                        </a:spcBef>
                        <a:spcAft>
                          <a:spcPts val="0"/>
                        </a:spcAft>
                        <a:defRPr/>
                      </a:pPr>
                      <a:r>
                        <a:rPr b="0">
                          <a:ea typeface="Times New Roman"/>
                          <a:cs typeface="Times New Roman"/>
                        </a:rPr>
                        <a:t>N-kanalni MOSFET </a:t>
                      </a:r>
                      <a:endParaRPr b="0"/>
                    </a:p>
                  </a:txBody>
                  <a:tcPr vert="horz"/>
                </a:tc>
                <a:tc>
                  <a:txBody>
                    <a:bodyPr/>
                    <a:p>
                      <a:pPr algn="ctr">
                        <a:lnSpc>
                          <a:spcPct val="100000"/>
                        </a:lnSpc>
                        <a:spcBef>
                          <a:spcPts val="0"/>
                        </a:spcBef>
                        <a:spcAft>
                          <a:spcPts val="0"/>
                        </a:spcAft>
                        <a:defRPr/>
                      </a:pPr>
                      <a:r>
                        <a:rPr>
                          <a:ea typeface="Times New Roman"/>
                          <a:cs typeface="Times New Roman"/>
                        </a:rPr>
                        <a:t>2x</a:t>
                      </a:r>
                      <a:endParaRPr/>
                    </a:p>
                  </a:txBody>
                  <a:tcPr vert="horz"/>
                </a:tc>
                <a:tc>
                  <a:txBody>
                    <a:bodyPr/>
                    <a:p>
                      <a:pPr algn="ctr">
                        <a:lnSpc>
                          <a:spcPct val="100000"/>
                        </a:lnSpc>
                        <a:spcBef>
                          <a:spcPts val="0"/>
                        </a:spcBef>
                        <a:spcAft>
                          <a:spcPts val="0"/>
                        </a:spcAft>
                        <a:defRPr/>
                      </a:pPr>
                      <a:r>
                        <a:rPr>
                          <a:ea typeface="Times New Roman"/>
                          <a:cs typeface="Times New Roman"/>
                        </a:rPr>
                        <a:t>2KM</a:t>
                      </a:r>
                      <a:endParaRPr/>
                    </a:p>
                  </a:txBody>
                  <a:tcPr vert="horz"/>
                </a:tc>
              </a:tr>
              <a:tr h="357098">
                <a:tc>
                  <a:txBody>
                    <a:bodyPr/>
                    <a:p>
                      <a:pPr algn="just">
                        <a:lnSpc>
                          <a:spcPct val="100000"/>
                        </a:lnSpc>
                        <a:spcBef>
                          <a:spcPts val="0"/>
                        </a:spcBef>
                        <a:spcAft>
                          <a:spcPts val="0"/>
                        </a:spcAft>
                        <a:defRPr/>
                      </a:pPr>
                      <a:r>
                        <a:rPr b="0">
                          <a:ea typeface="Times New Roman"/>
                          <a:cs typeface="Times New Roman"/>
                        </a:rPr>
                        <a:t>Maketa</a:t>
                      </a:r>
                      <a:endParaRPr b="0"/>
                    </a:p>
                  </a:txBody>
                  <a:tcPr vert="horz"/>
                </a:tc>
                <a:tc>
                  <a:txBody>
                    <a:bodyPr/>
                    <a:p>
                      <a:pPr algn="ctr">
                        <a:lnSpc>
                          <a:spcPct val="100000"/>
                        </a:lnSpc>
                        <a:spcBef>
                          <a:spcPts val="0"/>
                        </a:spcBef>
                        <a:spcAft>
                          <a:spcPts val="0"/>
                        </a:spcAft>
                        <a:defRPr/>
                      </a:pPr>
                      <a:r>
                        <a:rPr>
                          <a:ea typeface="Times New Roman"/>
                          <a:cs typeface="Times New Roman"/>
                        </a:rPr>
                        <a:t>/</a:t>
                      </a:r>
                      <a:endParaRPr/>
                    </a:p>
                  </a:txBody>
                  <a:tcPr vert="horz"/>
                </a:tc>
                <a:tc>
                  <a:txBody>
                    <a:bodyPr/>
                    <a:p>
                      <a:pPr algn="ctr">
                        <a:lnSpc>
                          <a:spcPct val="100000"/>
                        </a:lnSpc>
                        <a:spcBef>
                          <a:spcPts val="0"/>
                        </a:spcBef>
                        <a:spcAft>
                          <a:spcPts val="0"/>
                        </a:spcAft>
                        <a:defRPr/>
                      </a:pPr>
                      <a:r>
                        <a:rPr>
                          <a:ea typeface="Times New Roman"/>
                          <a:cs typeface="Times New Roman"/>
                        </a:rPr>
                        <a:t>0 KM</a:t>
                      </a:r>
                      <a:endParaRPr/>
                    </a:p>
                  </a:txBody>
                  <a:tcPr vert="horz"/>
                </a:tc>
              </a:tr>
              <a:tr h="615934">
                <a:tc>
                  <a:txBody>
                    <a:bodyPr/>
                    <a:p>
                      <a:pPr algn="just">
                        <a:lnSpc>
                          <a:spcPct val="100000"/>
                        </a:lnSpc>
                        <a:spcBef>
                          <a:spcPts val="0"/>
                        </a:spcBef>
                        <a:spcAft>
                          <a:spcPts val="0"/>
                        </a:spcAft>
                        <a:defRPr/>
                      </a:pPr>
                      <a:r>
                        <a:rPr b="1">
                          <a:ea typeface="Times New Roman"/>
                          <a:cs typeface="Times New Roman"/>
                        </a:rPr>
                        <a:t>Ukupno:</a:t>
                      </a:r>
                      <a:endParaRPr/>
                    </a:p>
                  </a:txBody>
                  <a:tcPr vert="horz"/>
                </a:tc>
                <a:tc>
                  <a:txBody>
                    <a:bodyPr/>
                    <a:p>
                      <a:pPr>
                        <a:lnSpc>
                          <a:spcPct val="100000"/>
                        </a:lnSpc>
                        <a:spcBef>
                          <a:spcPts val="0"/>
                        </a:spcBef>
                        <a:spcAft>
                          <a:spcPts val="0"/>
                        </a:spcAft>
                        <a:defRPr/>
                      </a:pPr>
                      <a:endParaRPr/>
                    </a:p>
                  </a:txBody>
                  <a:tcPr vert="horz"/>
                </a:tc>
                <a:tc>
                  <a:txBody>
                    <a:bodyPr/>
                    <a:p>
                      <a:pPr algn="ctr">
                        <a:lnSpc>
                          <a:spcPct val="100000"/>
                        </a:lnSpc>
                        <a:spcBef>
                          <a:spcPts val="0"/>
                        </a:spcBef>
                        <a:spcAft>
                          <a:spcPts val="0"/>
                        </a:spcAft>
                        <a:defRPr/>
                      </a:pPr>
                      <a:r>
                        <a:rPr b="1">
                          <a:ea typeface="Times New Roman"/>
                          <a:cs typeface="Times New Roman"/>
                        </a:rPr>
                        <a:t>160 KM</a:t>
                      </a:r>
                      <a:endParaRPr b="1"/>
                    </a:p>
                  </a:txBody>
                  <a:tcPr vert="horz"/>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812167569" name="Заголовок 1"/>
          <p:cNvSpPr>
            <a:spLocks noGrp="1"/>
          </p:cNvSpPr>
          <p:nvPr>
            <p:ph type="title"/>
          </p:nvPr>
        </p:nvSpPr>
        <p:spPr bwMode="auto"/>
        <p:txBody>
          <a:bodyPr/>
          <a:lstStyle/>
          <a:p>
            <a:pPr>
              <a:defRPr/>
            </a:pPr>
            <a:r>
              <a:rPr/>
              <a:t>Raspberry Pi</a:t>
            </a:r>
            <a:endParaRPr/>
          </a:p>
        </p:txBody>
      </p:sp>
      <p:sp>
        <p:nvSpPr>
          <p:cNvPr id="1152609739" name="Объект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a:bodyPr>
          <a:lstStyle/>
          <a:p>
            <a:pPr algn="just">
              <a:defRPr/>
            </a:pPr>
            <a:r>
              <a:rPr sz="1200">
                <a:solidFill>
                  <a:schemeClr val="tx1"/>
                </a:solidFill>
              </a:rPr>
              <a:t>Raspberry Pi je serija malih single-board računara (SBC).  </a:t>
            </a:r>
            <a:r>
              <a:rPr sz="1200">
                <a:solidFill>
                  <a:schemeClr val="tx1"/>
                </a:solidFill>
              </a:rPr>
              <a:t>Raspberry Pi je naziv serije single-board računara koje je napravila Raspberry Pi Foundation, britanska dobrotvorna organizacija koja ima za cilj da edukuje ljude o računarstvu i omogući lakši pristup računarskom obrazovanju. </a:t>
            </a:r>
            <a:r>
              <a:rPr sz="1200">
                <a:solidFill>
                  <a:schemeClr val="tx1"/>
                </a:solidFill>
              </a:rPr>
              <a:t>Raspberry Pi je lansiran 2012. godine i od tada je objavljeno nekoliko iteracija i varijacija. Originalni Pi je imao jednojezgarni CPU od 700MHz i samo 256MB RAM-a, a najnoviji model ima četvorojezgarni CPU koji radi na preko 1,5GHz i 4GB RAM-a. </a:t>
            </a:r>
            <a:r>
              <a:rPr sz="1200">
                <a:solidFill>
                  <a:schemeClr val="tx1"/>
                </a:solidFill>
              </a:rPr>
              <a:t>R</a:t>
            </a:r>
            <a:r>
              <a:rPr sz="1200">
                <a:solidFill>
                  <a:schemeClr val="tx1"/>
                </a:solidFill>
              </a:rPr>
              <a:t>aspberry Pi 4 je 4. generacija glavne serije Raspberry Pi računara sa jednom pločom. Razvijen od strane Raspberry Pi Tradinga i objavljen 24. juna 2019., Pi 4 je došao sa mnogim poboljšanjima u odnosu na svog prethodnika; SoC je nadograđen na Broadcom BCM2</a:t>
            </a:r>
            <a:r>
              <a:rPr sz="1200">
                <a:solidFill>
                  <a:schemeClr val="tx1"/>
                </a:solidFill>
              </a:rPr>
              <a:t>711, dva od četiri USB porta Raspberry Pi-a su nadograđena na USB 3.0, a dodane su i opcije za RAM kapacitete veće od standarda od 1 GB za prethodnu Raspberry Pi 3 seriju.</a:t>
            </a:r>
            <a:endParaRPr sz="1400">
              <a:solidFill>
                <a:schemeClr val="tx1"/>
              </a:solidFill>
            </a:endParaRPr>
          </a:p>
          <a:p>
            <a:pPr algn="just">
              <a:lnSpc>
                <a:spcPct val="100000"/>
              </a:lnSpc>
              <a:spcBef>
                <a:spcPts val="0"/>
              </a:spcBef>
              <a:spcAft>
                <a:spcPts val="0"/>
              </a:spcAft>
              <a:defRPr/>
            </a:pPr>
            <a:endParaRPr sz="1200" b="1"/>
          </a:p>
          <a:p>
            <a:pPr algn="just">
              <a:lnSpc>
                <a:spcPct val="100000"/>
              </a:lnSpc>
              <a:spcBef>
                <a:spcPts val="0"/>
              </a:spcBef>
              <a:spcAft>
                <a:spcPts val="0"/>
              </a:spcAft>
              <a:defRPr/>
            </a:pPr>
            <a:r>
              <a:rPr sz="1200" b="1"/>
              <a:t>Specifikacija</a:t>
            </a:r>
            <a:endParaRPr sz="1200" b="1"/>
          </a:p>
          <a:p>
            <a:pPr algn="just">
              <a:lnSpc>
                <a:spcPct val="100000"/>
              </a:lnSpc>
              <a:spcBef>
                <a:spcPts val="0"/>
              </a:spcBef>
              <a:spcAft>
                <a:spcPts val="0"/>
              </a:spcAft>
              <a:defRPr/>
            </a:pPr>
            <a:endParaRPr sz="1200" b="1">
              <a:solidFill>
                <a:srgbClr val="000000"/>
              </a:solidFill>
            </a:endParaRPr>
          </a:p>
          <a:p>
            <a:pPr algn="just">
              <a:lnSpc>
                <a:spcPct val="100000"/>
              </a:lnSpc>
              <a:spcBef>
                <a:spcPts val="0"/>
              </a:spcBef>
              <a:spcAft>
                <a:spcPts val="0"/>
              </a:spcAft>
              <a:defRPr/>
            </a:pPr>
            <a:r>
              <a:rPr sz="1200" b="0"/>
              <a:t>Broadcom BCM2711, Quad core Cortex-A72 (ARM v8) 64-bit SoC @ 1.8GHz</a:t>
            </a:r>
            <a:endParaRPr sz="1200" b="0"/>
          </a:p>
          <a:p>
            <a:pPr algn="just">
              <a:lnSpc>
                <a:spcPct val="100000"/>
              </a:lnSpc>
              <a:spcBef>
                <a:spcPts val="0"/>
              </a:spcBef>
              <a:spcAft>
                <a:spcPts val="0"/>
              </a:spcAft>
              <a:defRPr/>
            </a:pPr>
            <a:r>
              <a:rPr sz="1200" b="0"/>
              <a:t>1GB, 2GB, 4GB ili 8GB LPDDR4-3200 SDRAM (zavisno od modela)</a:t>
            </a:r>
            <a:endParaRPr sz="1200" b="0"/>
          </a:p>
          <a:p>
            <a:pPr algn="just">
              <a:lnSpc>
                <a:spcPct val="100000"/>
              </a:lnSpc>
              <a:spcBef>
                <a:spcPts val="0"/>
              </a:spcBef>
              <a:spcAft>
                <a:spcPts val="0"/>
              </a:spcAft>
              <a:defRPr/>
            </a:pPr>
            <a:r>
              <a:rPr sz="1200" b="0"/>
              <a:t>2.4 GHz and 5.0 GHz IEEE 802.11ac wireless, Bluetooth 5.0, BLE  </a:t>
            </a:r>
            <a:r>
              <a:rPr sz="1200" b="0"/>
              <a:t>Gigabit Ethernet</a:t>
            </a:r>
            <a:endParaRPr sz="1200" b="0"/>
          </a:p>
          <a:p>
            <a:pPr algn="just">
              <a:lnSpc>
                <a:spcPct val="100000"/>
              </a:lnSpc>
              <a:spcBef>
                <a:spcPts val="0"/>
              </a:spcBef>
              <a:spcAft>
                <a:spcPts val="0"/>
              </a:spcAft>
              <a:defRPr/>
            </a:pPr>
            <a:r>
              <a:rPr sz="1200" b="0"/>
              <a:t>2 USB 3.0 ports; 2 USB 2.0 ports.</a:t>
            </a:r>
            <a:endParaRPr sz="1200" b="0"/>
          </a:p>
          <a:p>
            <a:pPr algn="just">
              <a:lnSpc>
                <a:spcPct val="100000"/>
              </a:lnSpc>
              <a:spcBef>
                <a:spcPts val="0"/>
              </a:spcBef>
              <a:spcAft>
                <a:spcPts val="0"/>
              </a:spcAft>
              <a:defRPr/>
            </a:pPr>
            <a:r>
              <a:rPr sz="1200" b="0"/>
              <a:t>Raspberry Pi standard 40 pin GPIO header (</a:t>
            </a:r>
            <a:endParaRPr sz="1200" b="0"/>
          </a:p>
          <a:p>
            <a:pPr algn="just">
              <a:lnSpc>
                <a:spcPct val="100000"/>
              </a:lnSpc>
              <a:spcBef>
                <a:spcPts val="0"/>
              </a:spcBef>
              <a:spcAft>
                <a:spcPts val="0"/>
              </a:spcAft>
              <a:defRPr/>
            </a:pPr>
            <a:r>
              <a:rPr sz="1200" b="0"/>
              <a:t>2 × micro-HDMI® ports (up to 4kp60 supported)</a:t>
            </a:r>
            <a:endParaRPr sz="1200" b="0"/>
          </a:p>
          <a:p>
            <a:pPr algn="just">
              <a:lnSpc>
                <a:spcPct val="100000"/>
              </a:lnSpc>
              <a:spcBef>
                <a:spcPts val="0"/>
              </a:spcBef>
              <a:spcAft>
                <a:spcPts val="0"/>
              </a:spcAft>
              <a:defRPr/>
            </a:pPr>
            <a:r>
              <a:rPr sz="1200" b="0"/>
              <a:t>2-lane MIPI DSI display port</a:t>
            </a:r>
            <a:endParaRPr sz="1200" b="0"/>
          </a:p>
          <a:p>
            <a:pPr algn="just">
              <a:lnSpc>
                <a:spcPct val="100000"/>
              </a:lnSpc>
              <a:spcBef>
                <a:spcPts val="0"/>
              </a:spcBef>
              <a:spcAft>
                <a:spcPts val="0"/>
              </a:spcAft>
              <a:defRPr/>
            </a:pPr>
            <a:r>
              <a:rPr sz="1200" b="0"/>
              <a:t>2-lane MIPI CSI camera port</a:t>
            </a:r>
            <a:endParaRPr sz="1200" b="0"/>
          </a:p>
          <a:p>
            <a:pPr algn="just">
              <a:lnSpc>
                <a:spcPct val="100000"/>
              </a:lnSpc>
              <a:spcBef>
                <a:spcPts val="0"/>
              </a:spcBef>
              <a:spcAft>
                <a:spcPts val="0"/>
              </a:spcAft>
              <a:defRPr/>
            </a:pPr>
            <a:r>
              <a:rPr sz="1200" b="0"/>
              <a:t>4-pole stereo audio and composite video port</a:t>
            </a:r>
            <a:endParaRPr sz="1200" b="0"/>
          </a:p>
          <a:p>
            <a:pPr algn="just">
              <a:lnSpc>
                <a:spcPct val="100000"/>
              </a:lnSpc>
              <a:spcBef>
                <a:spcPts val="0"/>
              </a:spcBef>
              <a:spcAft>
                <a:spcPts val="0"/>
              </a:spcAft>
              <a:defRPr/>
            </a:pPr>
            <a:r>
              <a:rPr sz="1200" b="0"/>
              <a:t>H.265 (4kp60 decode), H264 (1080p60 decode, 1080p30 encode)</a:t>
            </a:r>
            <a:endParaRPr sz="1200" b="0"/>
          </a:p>
          <a:p>
            <a:pPr algn="just">
              <a:lnSpc>
                <a:spcPct val="100000"/>
              </a:lnSpc>
              <a:spcBef>
                <a:spcPts val="0"/>
              </a:spcBef>
              <a:spcAft>
                <a:spcPts val="0"/>
              </a:spcAft>
              <a:defRPr/>
            </a:pPr>
            <a:r>
              <a:rPr sz="1200" b="0"/>
              <a:t>OpenGL ES 3.1, Vulkan 1.0</a:t>
            </a:r>
            <a:endParaRPr sz="1200" b="0"/>
          </a:p>
          <a:p>
            <a:pPr algn="just">
              <a:lnSpc>
                <a:spcPct val="100000"/>
              </a:lnSpc>
              <a:spcBef>
                <a:spcPts val="0"/>
              </a:spcBef>
              <a:spcAft>
                <a:spcPts val="0"/>
              </a:spcAft>
              <a:defRPr/>
            </a:pPr>
            <a:r>
              <a:rPr sz="1200" b="0"/>
              <a:t>Micro-SD card slot for loading operating system and data storage</a:t>
            </a:r>
            <a:endParaRPr sz="1200" b="0"/>
          </a:p>
          <a:p>
            <a:pPr algn="just">
              <a:lnSpc>
                <a:spcPct val="100000"/>
              </a:lnSpc>
              <a:spcBef>
                <a:spcPts val="0"/>
              </a:spcBef>
              <a:spcAft>
                <a:spcPts val="0"/>
              </a:spcAft>
              <a:defRPr/>
            </a:pPr>
            <a:r>
              <a:rPr sz="1200" b="0"/>
              <a:t>5V DC via USB-C connector (minimum 3A*)</a:t>
            </a:r>
            <a:endParaRPr sz="1200" b="0"/>
          </a:p>
          <a:p>
            <a:pPr algn="just">
              <a:lnSpc>
                <a:spcPct val="100000"/>
              </a:lnSpc>
              <a:spcBef>
                <a:spcPts val="0"/>
              </a:spcBef>
              <a:spcAft>
                <a:spcPts val="0"/>
              </a:spcAft>
              <a:defRPr/>
            </a:pPr>
            <a:r>
              <a:rPr sz="1200" b="0"/>
              <a:t>5V DC via GPIO header (minimum 3A*)</a:t>
            </a:r>
            <a:endParaRPr sz="1200" b="0"/>
          </a:p>
          <a:p>
            <a:pPr algn="just">
              <a:lnSpc>
                <a:spcPct val="100000"/>
              </a:lnSpc>
              <a:spcBef>
                <a:spcPts val="0"/>
              </a:spcBef>
              <a:spcAft>
                <a:spcPts val="0"/>
              </a:spcAft>
              <a:defRPr/>
            </a:pPr>
            <a:r>
              <a:rPr sz="1200" b="0"/>
              <a:t>Power over Ethernet (PoE) enabled (requires separate PoE HAT)</a:t>
            </a:r>
            <a:endParaRPr sz="1200" b="0"/>
          </a:p>
          <a:p>
            <a:pPr>
              <a:defRPr/>
            </a:pPr>
            <a:r>
              <a:rPr sz="1200" b="0"/>
              <a:t>Operating temperature: 0 – 50 degrees C ambient</a:t>
            </a:r>
            <a:endParaRPr/>
          </a:p>
        </p:txBody>
      </p:sp>
      <p:pic>
        <p:nvPicPr>
          <p:cNvPr id="818884728" name=""/>
          <p:cNvPicPr>
            <a:picLocks noChangeAspect="1"/>
          </p:cNvPicPr>
          <p:nvPr/>
        </p:nvPicPr>
        <p:blipFill>
          <a:blip r:embed="rId3"/>
          <a:stretch/>
        </p:blipFill>
        <p:spPr bwMode="auto">
          <a:xfrm rot="0" flipH="0" flipV="0">
            <a:off x="6709390" y="2979272"/>
            <a:ext cx="5010149" cy="359092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73779649" name="Заголовок 1"/>
          <p:cNvSpPr>
            <a:spLocks noGrp="1"/>
          </p:cNvSpPr>
          <p:nvPr>
            <p:ph type="title"/>
          </p:nvPr>
        </p:nvSpPr>
        <p:spPr bwMode="auto"/>
        <p:txBody>
          <a:bodyPr/>
          <a:lstStyle/>
          <a:p>
            <a:pPr>
              <a:defRPr/>
            </a:pPr>
            <a:r>
              <a:rPr/>
              <a:t>DC servo motor</a:t>
            </a:r>
            <a:endParaRPr/>
          </a:p>
        </p:txBody>
      </p:sp>
      <p:sp>
        <p:nvSpPr>
          <p:cNvPr id="454442393" name="Объект 2"/>
          <p:cNvSpPr>
            <a:spLocks noGrp="1"/>
          </p:cNvSpPr>
          <p:nvPr>
            <p:ph idx="1"/>
          </p:nvPr>
        </p:nvSpPr>
        <p:spPr bwMode="auto"/>
        <p:txBody>
          <a:bodyPr/>
          <a:lstStyle/>
          <a:p>
            <a:pPr marL="0" indent="0" algn="just">
              <a:buClr>
                <a:schemeClr val="accent1"/>
              </a:buClr>
              <a:buFont typeface="Arial"/>
              <a:buNone/>
              <a:defRPr/>
            </a:pPr>
            <a:r>
              <a:rPr sz="1400">
                <a:solidFill>
                  <a:schemeClr val="tx1"/>
                </a:solidFill>
              </a:rPr>
              <a:t>Servo motor je vrsta motora koji se može rotirati s </a:t>
            </a:r>
            <a:r>
              <a:rPr sz="1400"/>
              <a:t>velikom preciznošću. Obično se ovaj tip motora sastoji od kont</a:t>
            </a:r>
            <a:r>
              <a:rPr sz="1400"/>
              <a:t>rolnog kola koje daje povratnu informaciju o trenutnoj poziciji osovine motora, ova povratna informacija omogućava rotaciju servo motora s velikom preciznošću. Položaj servo motora se određuje električnim impulsom, a njegovo kolo se postavlja pored motora.</a:t>
            </a:r>
            <a:endParaRPr sz="1400"/>
          </a:p>
          <a:p>
            <a:pPr marL="0" indent="0" algn="just">
              <a:buClr>
                <a:schemeClr val="accent1"/>
              </a:buClr>
              <a:buFont typeface="Arial"/>
              <a:buNone/>
              <a:defRPr/>
            </a:pPr>
            <a:r>
              <a:rPr sz="1400"/>
              <a:t>Sastoji se iz tri dijela:</a:t>
            </a:r>
            <a:endParaRPr sz="1400"/>
          </a:p>
          <a:p>
            <a:pPr algn="just">
              <a:spcBef>
                <a:spcPts val="0"/>
              </a:spcBef>
              <a:spcAft>
                <a:spcPts val="0"/>
              </a:spcAft>
              <a:defRPr/>
            </a:pPr>
            <a:r>
              <a:rPr sz="1400"/>
              <a:t>Kontrolisani uređaj</a:t>
            </a:r>
            <a:endParaRPr sz="1400"/>
          </a:p>
          <a:p>
            <a:pPr algn="just">
              <a:spcBef>
                <a:spcPts val="0"/>
              </a:spcBef>
              <a:spcAft>
                <a:spcPts val="0"/>
              </a:spcAft>
              <a:defRPr/>
            </a:pPr>
            <a:r>
              <a:rPr sz="1400"/>
              <a:t>Izlazni senzor</a:t>
            </a:r>
            <a:endParaRPr sz="1400"/>
          </a:p>
          <a:p>
            <a:pPr algn="just">
              <a:defRPr/>
            </a:pPr>
            <a:r>
              <a:rPr sz="1400"/>
              <a:t>Sistem povratnih informacija</a:t>
            </a:r>
            <a:endParaRPr sz="1400"/>
          </a:p>
          <a:p>
            <a:pPr algn="just">
              <a:defRPr/>
            </a:pPr>
            <a:endParaRPr sz="1400"/>
          </a:p>
          <a:p>
            <a:pPr marL="0" indent="0" algn="just">
              <a:buClr>
                <a:schemeClr val="accent1"/>
              </a:buClr>
              <a:buFont typeface="Arial"/>
              <a:buNone/>
              <a:defRPr/>
            </a:pPr>
            <a:r>
              <a:rPr sz="1400"/>
              <a:t>Servo motor radi na principu PWM (Pulse width modulation), što znači da se njegov ugao rotacije kontroliš</a:t>
            </a:r>
            <a:r>
              <a:rPr sz="1400"/>
              <a:t>e trajanjem primijenjenog impulsa na njegov kontrolni PIN. U osnovi servo motor se sastoji od DC motora koji je kontroliran promjenjivim otpornikom (potenciometrom) i nekim zupčanicima. </a:t>
            </a:r>
            <a:r>
              <a:rPr sz="1400"/>
              <a:t>Servo uređaji </a:t>
            </a:r>
            <a:r>
              <a:rPr sz="1400"/>
              <a:t>imaju tri žice koje izlaze iz njih, od  kojih će dvije biti korištene za napajanje (pozitivna i negativna), a jedna će se koristiti za signal koji se šalje iz MCU-a.</a:t>
            </a:r>
            <a:endParaRPr sz="1200"/>
          </a:p>
          <a:p>
            <a:pPr>
              <a:defRPr/>
            </a:pPr>
            <a:endParaRPr sz="1200"/>
          </a:p>
        </p:txBody>
      </p:sp>
      <p:pic>
        <p:nvPicPr>
          <p:cNvPr id="70574730" name="Image2" descr=""/>
          <p:cNvPicPr>
            <a:picLocks noChangeAspect="1"/>
          </p:cNvPicPr>
          <p:nvPr/>
        </p:nvPicPr>
        <p:blipFill>
          <a:blip r:embed="rId3"/>
          <a:stretch/>
        </p:blipFill>
        <p:spPr bwMode="auto">
          <a:xfrm rot="0" flipH="0" flipV="0">
            <a:off x="3827638" y="4392083"/>
            <a:ext cx="4392294" cy="176339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19463707" name="Заголовок 1"/>
          <p:cNvSpPr>
            <a:spLocks noGrp="1"/>
          </p:cNvSpPr>
          <p:nvPr>
            <p:ph type="title"/>
          </p:nvPr>
        </p:nvSpPr>
        <p:spPr bwMode="auto"/>
        <p:txBody>
          <a:bodyPr/>
          <a:lstStyle/>
          <a:p>
            <a:pPr>
              <a:defRPr/>
            </a:pPr>
            <a:r>
              <a:rPr/>
              <a:t>DHT11 senzor</a:t>
            </a:r>
            <a:endParaRPr/>
          </a:p>
        </p:txBody>
      </p:sp>
      <p:sp>
        <p:nvSpPr>
          <p:cNvPr id="133816558" name="Объект 2"/>
          <p:cNvSpPr>
            <a:spLocks noGrp="1"/>
          </p:cNvSpPr>
          <p:nvPr>
            <p:ph idx="1"/>
          </p:nvPr>
        </p:nvSpPr>
        <p:spPr bwMode="auto"/>
        <p:txBody>
          <a:bodyPr/>
          <a:lstStyle/>
          <a:p>
            <a:pPr>
              <a:defRPr/>
            </a:pPr>
            <a:r>
              <a:rPr/>
              <a:t>DHT11 je često korišteni senzor temperature i vlage koji dolazi sa posebnim NTC-om za mjerenje temperature i 8-bitnim mikrokontrolerom za izlaz vrijednosti temperature i vlage kao serijskih podataka. </a:t>
            </a:r>
            <a:endParaRPr/>
          </a:p>
          <a:p>
            <a:pPr>
              <a:defRPr/>
            </a:pPr>
            <a:endParaRPr/>
          </a:p>
          <a:p>
            <a:pPr>
              <a:defRPr/>
            </a:pPr>
            <a:r>
              <a:rPr/>
              <a:t>Specifikacije:</a:t>
            </a:r>
            <a:endParaRPr/>
          </a:p>
          <a:p>
            <a:pPr>
              <a:spcBef>
                <a:spcPts val="0"/>
              </a:spcBef>
              <a:spcAft>
                <a:spcPts val="0"/>
              </a:spcAft>
              <a:defRPr/>
            </a:pPr>
            <a:r>
              <a:rPr/>
              <a:t>Radni napon: 3.5V do 5.5V</a:t>
            </a:r>
            <a:endParaRPr/>
          </a:p>
          <a:p>
            <a:pPr>
              <a:spcBef>
                <a:spcPts val="0"/>
              </a:spcBef>
              <a:spcAft>
                <a:spcPts val="0"/>
              </a:spcAft>
              <a:defRPr/>
            </a:pPr>
            <a:r>
              <a:rPr/>
              <a:t>Radna struja: 0.3mA (mjerenje) 60uA (standby)</a:t>
            </a:r>
            <a:endParaRPr/>
          </a:p>
          <a:p>
            <a:pPr>
              <a:spcBef>
                <a:spcPts val="0"/>
              </a:spcBef>
              <a:spcAft>
                <a:spcPts val="0"/>
              </a:spcAft>
              <a:defRPr/>
            </a:pPr>
            <a:r>
              <a:rPr/>
              <a:t>Izlaz: Serijski podaci</a:t>
            </a:r>
            <a:endParaRPr/>
          </a:p>
          <a:p>
            <a:pPr>
              <a:spcBef>
                <a:spcPts val="0"/>
              </a:spcBef>
              <a:spcAft>
                <a:spcPts val="0"/>
              </a:spcAft>
              <a:defRPr/>
            </a:pPr>
            <a:r>
              <a:rPr/>
              <a:t>Opseg temperature: 0°C do 50°C</a:t>
            </a:r>
            <a:endParaRPr/>
          </a:p>
          <a:p>
            <a:pPr>
              <a:spcBef>
                <a:spcPts val="0"/>
              </a:spcBef>
              <a:spcAft>
                <a:spcPts val="0"/>
              </a:spcAft>
              <a:defRPr/>
            </a:pPr>
            <a:r>
              <a:rPr/>
              <a:t>Opseg vlage: 20% do 90%</a:t>
            </a:r>
            <a:endParaRPr/>
          </a:p>
          <a:p>
            <a:pPr>
              <a:spcBef>
                <a:spcPts val="0"/>
              </a:spcBef>
              <a:spcAft>
                <a:spcPts val="0"/>
              </a:spcAft>
              <a:defRPr/>
            </a:pPr>
            <a:r>
              <a:rPr/>
              <a:t>Rezolucija: Temperatura i vlažnost su oba 16-bitna</a:t>
            </a:r>
            <a:endParaRPr/>
          </a:p>
          <a:p>
            <a:pPr>
              <a:defRPr/>
            </a:pPr>
            <a:r>
              <a:rPr/>
              <a:t>Točnost: ±1°C i ±1%</a:t>
            </a:r>
            <a:endParaRPr/>
          </a:p>
        </p:txBody>
      </p:sp>
      <p:pic>
        <p:nvPicPr>
          <p:cNvPr id="359682984" name="Image4" descr=""/>
          <p:cNvPicPr>
            <a:picLocks noChangeAspect="1"/>
          </p:cNvPicPr>
          <p:nvPr/>
        </p:nvPicPr>
        <p:blipFill>
          <a:blip r:embed="rId3"/>
          <a:stretch/>
        </p:blipFill>
        <p:spPr bwMode="auto">
          <a:xfrm rot="0" flipH="0" flipV="0">
            <a:off x="9921874" y="3825043"/>
            <a:ext cx="1349374" cy="19081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03386985" name="Заголовок 1"/>
          <p:cNvSpPr>
            <a:spLocks noGrp="1"/>
          </p:cNvSpPr>
          <p:nvPr>
            <p:ph type="title"/>
          </p:nvPr>
        </p:nvSpPr>
        <p:spPr bwMode="auto"/>
        <p:txBody>
          <a:bodyPr/>
          <a:lstStyle/>
          <a:p>
            <a:pPr>
              <a:defRPr/>
            </a:pPr>
            <a:r>
              <a:rPr/>
              <a:t>Relej</a:t>
            </a:r>
            <a:endParaRPr/>
          </a:p>
        </p:txBody>
      </p:sp>
      <p:sp>
        <p:nvSpPr>
          <p:cNvPr id="393256667" name="Объект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a:bodyPr>
          <a:lstStyle/>
          <a:p>
            <a:pPr algn="just">
              <a:defRPr/>
            </a:pPr>
            <a:r>
              <a:rPr sz="1200"/>
              <a:t>Relejni modul od 5 V je jednokanalni ili višekanalni relejni modul koji radi s niskom razinom okidačkog napona od 5 V DC. Ulazni napon može biti iz bilo kojeg mikrokontrolera ili logičkog čipa koji daje digitalni signal.</a:t>
            </a:r>
            <a:endParaRPr/>
          </a:p>
          <a:p>
            <a:pPr>
              <a:defRPr/>
            </a:pPr>
            <a:r>
              <a:rPr sz="1200"/>
              <a:t>Normalni napon: 5V DC</a:t>
            </a:r>
            <a:endParaRPr sz="1200"/>
          </a:p>
          <a:p>
            <a:pPr algn="just">
              <a:lnSpc>
                <a:spcPct val="100000"/>
              </a:lnSpc>
              <a:spcBef>
                <a:spcPts val="0"/>
              </a:spcBef>
              <a:spcAft>
                <a:spcPts val="0"/>
              </a:spcAft>
              <a:defRPr/>
            </a:pPr>
            <a:r>
              <a:rPr sz="1200"/>
              <a:t>Normalna struja: 70mA</a:t>
            </a:r>
            <a:endParaRPr sz="1200"/>
          </a:p>
          <a:p>
            <a:pPr>
              <a:defRPr/>
            </a:pPr>
            <a:r>
              <a:rPr sz="1200"/>
              <a:t>Maksimalna struja opterećenja: 10A/250V AC, 10A/30V DC</a:t>
            </a:r>
            <a:endParaRPr sz="1200"/>
          </a:p>
          <a:p>
            <a:pPr algn="just">
              <a:lnSpc>
                <a:spcPct val="100000"/>
              </a:lnSpc>
              <a:spcBef>
                <a:spcPts val="0"/>
              </a:spcBef>
              <a:spcAft>
                <a:spcPts val="0"/>
              </a:spcAft>
              <a:defRPr/>
            </a:pPr>
            <a:r>
              <a:rPr sz="1200"/>
              <a:t>Maksimalni napon prekidača: 250V AC, 30V DC</a:t>
            </a:r>
            <a:endParaRPr sz="1200"/>
          </a:p>
          <a:p>
            <a:pPr algn="just">
              <a:lnSpc>
                <a:spcPct val="100000"/>
              </a:lnSpc>
              <a:spcBef>
                <a:spcPts val="0"/>
              </a:spcBef>
              <a:spcAft>
                <a:spcPts val="0"/>
              </a:spcAft>
              <a:defRPr/>
            </a:pPr>
            <a:r>
              <a:rPr sz="1200"/>
              <a:t>Vrijeme rada: ≤ 10ms</a:t>
            </a:r>
            <a:endParaRPr sz="1200"/>
          </a:p>
          <a:p>
            <a:pPr algn="just">
              <a:defRPr/>
            </a:pPr>
            <a:r>
              <a:rPr sz="1200"/>
              <a:t>Vrijeme otpuštanja: ≤ 5ms</a:t>
            </a:r>
            <a:endParaRPr sz="1200"/>
          </a:p>
          <a:p>
            <a:pPr marL="0" indent="0" algn="just">
              <a:buClr>
                <a:schemeClr val="accent1"/>
              </a:buClr>
              <a:buFont typeface="Arial"/>
              <a:buNone/>
              <a:defRPr/>
            </a:pPr>
            <a:r>
              <a:rPr sz="1200" i="0">
                <a:solidFill>
                  <a:schemeClr val="tx1"/>
                </a:solidFill>
              </a:rPr>
              <a:t>Pinout 5V relejnog modula sastoji se od priključaka na ulaznoj strani gdje prima signal okidača i izlazne strane gdje kontrolira opterećenje. Ulazna strana, kao što je prikazano na gornjem dijagramu strujnog kruga relejnog modula, ima 3 ili 4 priključka:</a:t>
            </a:r>
            <a:endParaRPr/>
          </a:p>
          <a:p>
            <a:pPr marL="0" indent="0" algn="just">
              <a:buClr>
                <a:schemeClr val="accent1"/>
              </a:buClr>
              <a:buFont typeface="Arial"/>
              <a:buNone/>
              <a:defRPr/>
            </a:pPr>
            <a:endParaRPr sz="1200" i="0">
              <a:solidFill>
                <a:schemeClr val="tx1"/>
              </a:solidFill>
            </a:endParaRPr>
          </a:p>
          <a:p>
            <a:pPr algn="just">
              <a:spcBef>
                <a:spcPts val="0"/>
              </a:spcBef>
              <a:spcAft>
                <a:spcPts val="0"/>
              </a:spcAft>
              <a:defRPr/>
            </a:pPr>
            <a:r>
              <a:rPr sz="1200"/>
              <a:t>VCC – ovo je priključak za napajanje. Napaja 5 V DC modulu i obično je spojen na pozitivni priključak napajanja.</a:t>
            </a:r>
            <a:endParaRPr sz="1200"/>
          </a:p>
          <a:p>
            <a:pPr algn="just">
              <a:spcBef>
                <a:spcPts val="0"/>
              </a:spcBef>
              <a:spcAft>
                <a:spcPts val="0"/>
              </a:spcAft>
              <a:defRPr/>
            </a:pPr>
            <a:r>
              <a:rPr sz="1200"/>
              <a:t>GND – ovo je uzemljenje. Spaja se na negativni terminal napajanja.</a:t>
            </a:r>
            <a:endParaRPr sz="1200"/>
          </a:p>
          <a:p>
            <a:pPr algn="just">
              <a:defRPr/>
            </a:pPr>
            <a:r>
              <a:rPr sz="1200"/>
              <a:t>IN1, IN2 – ovo su ulazi na koje se primjenjuje signal okidača. IN1 je za jednokanalni relejni modul, dok je IN2 za dvokanalni relejni modul. IN (ulazni) pin je spojen na izlaz mikrokontrolera, senzora ili logičkog uređaja.</a:t>
            </a:r>
            <a:endParaRPr sz="1200"/>
          </a:p>
          <a:p>
            <a:pPr algn="just">
              <a:defRPr/>
            </a:pPr>
            <a:r>
              <a:rPr sz="1200"/>
              <a:t>Izlazna strana relejnog modula ima tri veze:</a:t>
            </a:r>
            <a:endParaRPr sz="1200"/>
          </a:p>
          <a:p>
            <a:pPr algn="just">
              <a:spcBef>
                <a:spcPts val="0"/>
              </a:spcBef>
              <a:spcAft>
                <a:spcPts val="0"/>
              </a:spcAft>
              <a:defRPr/>
            </a:pPr>
            <a:r>
              <a:rPr sz="1200"/>
              <a:t>NO (Normalno otvoren) – ovo je spoj opterećenja kada je relej uključen. Kada je relej isključen, NO održava otvorenu vezu s COM.</a:t>
            </a:r>
            <a:endParaRPr sz="1200"/>
          </a:p>
          <a:p>
            <a:pPr algn="just">
              <a:spcBef>
                <a:spcPts val="0"/>
              </a:spcBef>
              <a:spcAft>
                <a:spcPts val="0"/>
              </a:spcAft>
              <a:defRPr/>
            </a:pPr>
            <a:r>
              <a:rPr sz="1200"/>
              <a:t>COM (uobičajeno) – Veza relejnog modula označena s "COM" je uobičajena veza za NO i NC (normalno zatvorene) pinove.</a:t>
            </a:r>
            <a:endParaRPr sz="1200"/>
          </a:p>
          <a:p>
            <a:pPr algn="just">
              <a:defRPr/>
            </a:pPr>
            <a:r>
              <a:rPr sz="1200"/>
              <a:t>NC (Normalno zatvoreno) – ovo je priključak opterećenja. Spaja se na COM terminal prema zadanim postavkama ili kada je relej ISKLJUČEN.</a:t>
            </a:r>
            <a:endParaRPr sz="1200"/>
          </a:p>
        </p:txBody>
      </p:sp>
      <p:pic>
        <p:nvPicPr>
          <p:cNvPr id="778173324" name="Image6" descr=""/>
          <p:cNvPicPr>
            <a:picLocks noChangeAspect="1"/>
          </p:cNvPicPr>
          <p:nvPr/>
        </p:nvPicPr>
        <p:blipFill>
          <a:blip r:embed="rId3"/>
          <a:stretch/>
        </p:blipFill>
        <p:spPr bwMode="auto">
          <a:xfrm rot="0" flipH="0" flipV="0">
            <a:off x="9620249" y="1714498"/>
            <a:ext cx="1564049" cy="1392981"/>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16965046" name="Заголовок 1"/>
          <p:cNvSpPr>
            <a:spLocks noGrp="1"/>
          </p:cNvSpPr>
          <p:nvPr>
            <p:ph type="title"/>
          </p:nvPr>
        </p:nvSpPr>
        <p:spPr bwMode="auto"/>
        <p:txBody>
          <a:bodyPr/>
          <a:lstStyle/>
          <a:p>
            <a:pPr>
              <a:defRPr/>
            </a:pPr>
            <a:r>
              <a:rPr/>
              <a:t>Keypad</a:t>
            </a:r>
            <a:endParaRPr/>
          </a:p>
        </p:txBody>
      </p:sp>
      <p:sp>
        <p:nvSpPr>
          <p:cNvPr id="397546299" name="Объект 2"/>
          <p:cNvSpPr>
            <a:spLocks noGrp="1"/>
          </p:cNvSpPr>
          <p:nvPr>
            <p:ph idx="1"/>
          </p:nvPr>
        </p:nvSpPr>
        <p:spPr bwMode="auto"/>
        <p:txBody>
          <a:bodyPr/>
          <a:lstStyle/>
          <a:p>
            <a:pPr algn="just">
              <a:defRPr/>
            </a:pPr>
            <a:r>
              <a:rPr sz="1400"/>
              <a:t>Matrična tastatura 4×4 je ulazni uređaj, obično se koristi za pružanje ulazne vrijednosti u projektu. Ima ukupno 16 tipki, što znači da može pružiti 16 ulaznih vrijednosti. Najzanimljivije je što je koristi samo 8 GPIO pinova mikrokontrolera. </a:t>
            </a:r>
            <a:r>
              <a:rPr sz="1400"/>
              <a:t>Tipke na keypad-u raspoređeni su u redove i kolone. Keypad  3x4 ima 4 reda i 3 kolone, a keypad 4x4 ima 4 reda i 4 kolone .</a:t>
            </a:r>
            <a:endParaRPr sz="1400"/>
          </a:p>
          <a:p>
            <a:pPr>
              <a:defRPr/>
            </a:pPr>
            <a:endParaRPr/>
          </a:p>
          <a:p>
            <a:pPr marL="0" indent="0">
              <a:buClr>
                <a:schemeClr val="accent1"/>
              </a:buClr>
              <a:buFont typeface="Arial"/>
              <a:buNone/>
              <a:defRPr/>
            </a:pPr>
            <a:endParaRPr/>
          </a:p>
          <a:p>
            <a:pPr marL="0" indent="0">
              <a:buClr>
                <a:schemeClr val="accent1"/>
              </a:buClr>
              <a:buFont typeface="Arial"/>
              <a:buNone/>
              <a:defRPr/>
            </a:pPr>
            <a:endParaRPr/>
          </a:p>
          <a:p>
            <a:pPr marL="0" indent="0">
              <a:buClr>
                <a:schemeClr val="accent1"/>
              </a:buClr>
              <a:buFont typeface="Arial"/>
              <a:buNone/>
              <a:defRPr/>
            </a:pPr>
            <a:endParaRPr/>
          </a:p>
          <a:p>
            <a:pPr marL="0" indent="0">
              <a:buClr>
                <a:schemeClr val="accent1"/>
              </a:buClr>
              <a:buFont typeface="Arial"/>
              <a:buNone/>
              <a:defRPr/>
            </a:pPr>
            <a:endParaRPr/>
          </a:p>
          <a:p>
            <a:pPr marL="0" indent="0" algn="just">
              <a:buClr>
                <a:schemeClr val="accent1"/>
              </a:buClr>
              <a:buFont typeface="Arial"/>
              <a:buNone/>
              <a:defRPr/>
            </a:pPr>
            <a:r>
              <a:rPr sz="1400"/>
              <a:t> </a:t>
            </a:r>
            <a:r>
              <a:rPr sz="1400" i="0">
                <a:solidFill>
                  <a:schemeClr val="tx1"/>
                </a:solidFill>
              </a:rPr>
              <a:t>Ispod svake tipke nalazi se membranski prekidač. Svaki prekidač u nizu povezan je s ostalim prekidačima u nizu vodljivim tragom ispod podloge. Svaki prekidač u koloni povezan je na isti način - jedna strana prekidača poveza</a:t>
            </a:r>
            <a:r>
              <a:rPr sz="1400" i="0">
                <a:solidFill>
                  <a:schemeClr val="tx1"/>
                </a:solidFill>
              </a:rPr>
              <a:t>na je sa svim ostalim prekidačima u toj koloni vodljivim tragom.  Pritiskom na tipku zatvara se prekidač između traga kolone i reda, dopuštajući protok struje između pina kolone i pina reda. Shema tipkovnice 4X4 prikazuje kako su redovi i stupci povezani:</a:t>
            </a:r>
            <a:endParaRPr/>
          </a:p>
        </p:txBody>
      </p:sp>
      <p:pic>
        <p:nvPicPr>
          <p:cNvPr id="1288836672" name="Image7" descr=""/>
          <p:cNvPicPr>
            <a:picLocks noChangeAspect="1"/>
          </p:cNvPicPr>
          <p:nvPr/>
        </p:nvPicPr>
        <p:blipFill>
          <a:blip r:embed="rId3"/>
          <a:stretch/>
        </p:blipFill>
        <p:spPr bwMode="auto">
          <a:xfrm rot="0" flipH="0" flipV="0">
            <a:off x="3545416" y="2249395"/>
            <a:ext cx="1941193" cy="1681479"/>
          </a:xfrm>
          <a:prstGeom prst="rect">
            <a:avLst/>
          </a:prstGeom>
        </p:spPr>
      </p:pic>
      <p:pic>
        <p:nvPicPr>
          <p:cNvPr id="980742012" name="Image8" descr=""/>
          <p:cNvPicPr>
            <a:picLocks noChangeAspect="1"/>
          </p:cNvPicPr>
          <p:nvPr/>
        </p:nvPicPr>
        <p:blipFill>
          <a:blip r:embed="rId4"/>
          <a:stretch/>
        </p:blipFill>
        <p:spPr bwMode="auto">
          <a:xfrm rot="0" flipH="0" flipV="0">
            <a:off x="6526388" y="2151944"/>
            <a:ext cx="2450464" cy="197167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90106959" name="Заголовок 1"/>
          <p:cNvSpPr>
            <a:spLocks noGrp="1"/>
          </p:cNvSpPr>
          <p:nvPr>
            <p:ph type="title"/>
          </p:nvPr>
        </p:nvSpPr>
        <p:spPr bwMode="auto"/>
        <p:txBody>
          <a:bodyPr/>
          <a:lstStyle/>
          <a:p>
            <a:pPr>
              <a:defRPr/>
            </a:pPr>
            <a:r>
              <a:rPr/>
              <a:t>DC ventilator</a:t>
            </a:r>
            <a:endParaRPr/>
          </a:p>
        </p:txBody>
      </p:sp>
      <p:sp>
        <p:nvSpPr>
          <p:cNvPr id="1065407209" name="Объект 2"/>
          <p:cNvSpPr>
            <a:spLocks noGrp="1"/>
          </p:cNvSpPr>
          <p:nvPr>
            <p:ph idx="1"/>
          </p:nvPr>
        </p:nvSpPr>
        <p:spPr bwMode="auto"/>
        <p:txBody>
          <a:bodyPr vertOverflow="overflow" horzOverflow="overflow" vert="horz" wrap="square" lIns="91440" tIns="45720" rIns="91440" bIns="45720" numCol="1" spcCol="0" rtlCol="0" fromWordArt="0" anchor="t" anchorCtr="0" forceAA="0" upright="0" compatLnSpc="0">
            <a:normAutofit/>
          </a:bodyPr>
          <a:lstStyle/>
          <a:p>
            <a:pPr algn="just">
              <a:defRPr/>
            </a:pPr>
            <a:r>
              <a:rPr sz="1400">
                <a:solidFill>
                  <a:schemeClr val="tx1"/>
                </a:solidFill>
              </a:rPr>
              <a:t>Jednostavnim rječnikom, DC ventilator je ventilator za hlađenje koji pretvara električnu energiju u elektromagnetsku energiju putem istosmjernog napona i elektromagnetsk</a:t>
            </a:r>
            <a:r>
              <a:rPr sz="1400">
                <a:solidFill>
                  <a:schemeClr val="tx1"/>
                </a:solidFill>
              </a:rPr>
              <a:t>e indukcije, a zatim pretvara elektromagnetsku energiju u mehaničku energiju, te na kraju u kinetičku energiju, tako da se lopatice ventilatora okreću . DC ventilator se uglavnom sastoji od četiri dijela: rotor, stator, motor i vanjski okvir. kako slijedi:</a:t>
            </a:r>
            <a:endParaRPr sz="1400">
              <a:solidFill>
                <a:schemeClr val="tx1"/>
              </a:solidFill>
            </a:endParaRPr>
          </a:p>
          <a:p>
            <a:pPr algn="just">
              <a:spcBef>
                <a:spcPts val="0"/>
              </a:spcBef>
              <a:spcAft>
                <a:spcPts val="0"/>
              </a:spcAft>
              <a:defRPr/>
            </a:pPr>
            <a:r>
              <a:rPr sz="1400"/>
              <a:t>1. Sastav istosmjernog motora: sastoji se od rotora s permanentnim magnetom, višestepenskog statora namota, senzora položaja i elektroničkog komutacijskog upravljačkog kola. </a:t>
            </a:r>
            <a:endParaRPr sz="1400"/>
          </a:p>
          <a:p>
            <a:pPr algn="just">
              <a:spcBef>
                <a:spcPts val="0"/>
              </a:spcBef>
              <a:spcAft>
                <a:spcPts val="0"/>
              </a:spcAft>
              <a:defRPr/>
            </a:pPr>
            <a:r>
              <a:rPr sz="1400"/>
              <a:t>2. Sastav rotora: Sastoji se od ljuske motora, trajne magnetske trake, jezgre osovine i lopatica ventilatora.</a:t>
            </a:r>
            <a:endParaRPr sz="1400"/>
          </a:p>
          <a:p>
            <a:pPr algn="just">
              <a:defRPr/>
            </a:pPr>
            <a:r>
              <a:rPr sz="1400"/>
              <a:t>3. Dio statora: emajlirana žica, plastificirani silikonski čelični lim, ležaj, detekcija Hallovog senzora, pogonska sklopna ploča i osovina.</a:t>
            </a:r>
            <a:endParaRPr sz="1400"/>
          </a:p>
          <a:p>
            <a:pPr algn="just">
              <a:defRPr/>
            </a:pPr>
            <a:r>
              <a:rPr sz="1200"/>
              <a:t>Osnovne komponente DC ventilatora su stator i prijenos. Iz amperovog pravila desne ruke znamo da pr</a:t>
            </a:r>
            <a:r>
              <a:rPr sz="1200"/>
              <a:t>ovodnik prolazi strujom i da se oko njega stvara magnetsko polje. Ako se ovaj provodnik postavi u drugo fiksno magnetsko polje, proizvest će privlačenje ili odbijanje, što će uzrokovati pomicanje objekta. Unutar lopatice ventilatora DC ventilatora pričvršć</a:t>
            </a:r>
            <a:r>
              <a:rPr sz="1200"/>
              <a:t>en je gumeni magnet ispunjen magnetizmom koji okružuje lim od silikonskog čelika, a dio jezgre osovine je namotan s dva seta zavojnica, a komponenta Hallovog senzora koristi se kao sinkroni uređaj za otkrivanje kontrolirati skup sklopova. Kolo čini da dva </a:t>
            </a:r>
            <a:r>
              <a:rPr sz="1200"/>
              <a:t>skupa zavojnica omotanih oko jezgre osovine rade naizmjenično, tako da silikonski čelični lim proizvodi različite magnetske polove, a ovaj magnetski pol i gumeni magnet stvaraju silu odbijanja. Kada je odbojna sila veća od statičkog trenja ventilatora, lop</a:t>
            </a:r>
            <a:r>
              <a:rPr sz="1200"/>
              <a:t>atice ventilatora će se okretati prirodno. Zahvaljujući signalu sinkronizacije koji daju komponente Hallovog senzora, lopatice ventilatora mogu nastaviti raditi, a smjer vrtnje određen je Flemingovim pravilom desne ruke. Ovo je princip rada DC ventilatora.</a:t>
            </a:r>
            <a:endParaRPr/>
          </a:p>
        </p:txBody>
      </p:sp>
      <p:pic>
        <p:nvPicPr>
          <p:cNvPr id="555421148" name="Image9" descr=""/>
          <p:cNvPicPr>
            <a:picLocks noChangeAspect="1"/>
          </p:cNvPicPr>
          <p:nvPr/>
        </p:nvPicPr>
        <p:blipFill>
          <a:blip r:embed="rId3"/>
          <a:stretch/>
        </p:blipFill>
        <p:spPr bwMode="auto">
          <a:xfrm rot="0" flipH="0" flipV="0">
            <a:off x="9450749" y="4629150"/>
            <a:ext cx="2127018" cy="21907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 Id="rId1" Type="http://schemas.openxmlformats.org/officeDocument/2006/relationships/image" Target="../media/image1.jpg"/></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Green leaf">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Классическая">
      <a:majorFont>
        <a:latin typeface="Arial"/>
        <a:ea typeface="Arial"/>
        <a:cs typeface="Arial"/>
      </a:majorFont>
      <a:minorFont>
        <a:latin typeface="Times New Roman"/>
        <a:ea typeface="Arial"/>
        <a:cs typeface="Arial"/>
      </a:minorFont>
    </a:fontScheme>
    <a:fmtScheme name="SOHO">
      <a:fillStyleLst>
        <a:solidFill>
          <a:schemeClr val="phClr"/>
        </a:solidFill>
        <a:gradFill>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a:gsLst>
            <a:gs pos="0">
              <a:schemeClr val="phClr">
                <a:shade val="67000"/>
                <a:satMod val="150000"/>
              </a:schemeClr>
            </a:gs>
            <a:gs pos="30000">
              <a:schemeClr val="phClr">
                <a:shade val="94000"/>
                <a:satMod val="130000"/>
              </a:schemeClr>
            </a:gs>
            <a:gs pos="45000">
              <a:schemeClr val="phClr">
                <a:shade val="100000"/>
                <a:satMod val="120000"/>
              </a:schemeClr>
            </a:gs>
            <a:gs pos="55000">
              <a:schemeClr val="phClr">
                <a:shade val="100000"/>
                <a:satMod val="118000"/>
              </a:schemeClr>
            </a:gs>
            <a:gs pos="73000">
              <a:schemeClr val="phClr">
                <a:shade val="94000"/>
                <a:satMod val="130000"/>
              </a:schemeClr>
            </a:gs>
            <a:gs pos="100000">
              <a:schemeClr val="phClr">
                <a:shade val="67000"/>
                <a:satMod val="15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64000"/>
                <a:satMod val="210000"/>
              </a:schemeClr>
            </a:gs>
            <a:gs pos="40000">
              <a:schemeClr val="phClr">
                <a:tint val="72000"/>
                <a:shade val="99000"/>
                <a:satMod val="200000"/>
              </a:schemeClr>
            </a:gs>
            <a:gs pos="100000">
              <a:schemeClr val="phClr">
                <a:tint val="100000"/>
                <a:shade val="30000"/>
                <a:alpha val="100000"/>
                <a:satMod val="175000"/>
                <a:lumMod val="100000"/>
              </a:schemeClr>
            </a:gs>
          </a:gsLst>
          <a:path path="circle"/>
        </a:gradFill>
        <a:blipFill>
          <a:blip r:embed="rId1">
            <a:duotone>
              <a:schemeClr val="phClr">
                <a:tint val="86000"/>
                <a:alpha val="90000"/>
              </a:schemeClr>
              <a:schemeClr val="phClr">
                <a:shade val="49000"/>
                <a:satMod val="120000"/>
              </a:schemeClr>
            </a:duotone>
          </a:blip>
          <a:stretch/>
        </a:blip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ONLYOFFICE/8.0.0.99</Application>
  <DocSecurity>0</DocSecurity>
  <PresentationFormat>Widescreen</PresentationFormat>
  <Paragraphs>0</Paragraphs>
  <Slides>24</Slides>
  <Notes>24</Notes>
  <HiddenSlides>0</HiddenSlides>
  <MMClips>2</MMClips>
  <ScaleCrop>0</ScaleCrop>
  <HeadingPairs>
    <vt:vector size="4" baseType="variant">
      <vt:variant>
        <vt:lpstr>Theme</vt:lpstr>
      </vt:variant>
      <vt:variant>
        <vt:i4>1</vt:i4>
      </vt:variant>
      <vt:variant>
        <vt:lpstr>Slide Titles</vt:lpstr>
      </vt:variant>
      <vt:variant>
        <vt:i4>24</vt:i4>
      </vt:variant>
    </vt:vector>
  </HeadingPairs>
  <TitlesOfParts>
    <vt:vector size="25"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
  <cp:lastModifiedBy/>
  <cp:revision>10</cp:revision>
  <dcterms:modified xsi:type="dcterms:W3CDTF">2024-02-14T09:36:01Z</dcterms:modified>
  <cp:category/>
  <cp:contentStatus/>
  <cp:version/>
</cp:coreProperties>
</file>